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Slab"/>
      <p:regular r:id="rId30"/>
      <p:bold r:id="rId31"/>
    </p:embeddedFont>
    <p:embeddedFont>
      <p:font typeface="Squada One"/>
      <p:regular r:id="rId32"/>
    </p:embeddedFont>
    <p:embeddedFont>
      <p:font typeface="Nunito Sans ExtraBold"/>
      <p:bold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Slab-bold.fntdata"/><Relationship Id="rId30" Type="http://schemas.openxmlformats.org/officeDocument/2006/relationships/font" Target="fonts/RobotoSlab-regular.fntdata"/><Relationship Id="rId11" Type="http://schemas.openxmlformats.org/officeDocument/2006/relationships/slide" Target="slides/slide6.xml"/><Relationship Id="rId33" Type="http://schemas.openxmlformats.org/officeDocument/2006/relationships/font" Target="fonts/NunitoSansExtraBold-bold.fntdata"/><Relationship Id="rId10" Type="http://schemas.openxmlformats.org/officeDocument/2006/relationships/slide" Target="slides/slide5.xml"/><Relationship Id="rId32" Type="http://schemas.openxmlformats.org/officeDocument/2006/relationships/font" Target="fonts/SquadaOne-regular.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NunitoSansExtraBold-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jpg>
</file>

<file path=ppt/media/image16.gif>
</file>

<file path=ppt/media/image17.png>
</file>

<file path=ppt/media/image18.png>
</file>

<file path=ppt/media/image2.jp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de250910cc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de250910cc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e566fee8eb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e566fee8e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e57117a20f_0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e57117a20f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e566fee8eb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e566fee8e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e57117a20f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e57117a20f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e566fee8e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e566fee8e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e566fee8e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e566fee8e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e5774e03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e5774e03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e566fee8eb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e566fee8eb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e5774e037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e5774e037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e566fee8eb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e566fee8eb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e57117a20f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e57117a20f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e566fee8eb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e566fee8e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5fb90e1d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5fb90e1d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5fb90e1d9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5fb90e1d9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e566fee8eb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e566fee8eb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e566fee8eb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e566fee8eb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e57117a20f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e57117a20f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e57117a20f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e57117a20f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e57117a20f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e57117a20f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e57117a20f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e57117a20f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e57117a20f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e57117a20f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e566fee8e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e566fee8e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e57117a20f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e57117a20f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OPENING">
  <p:cSld name="Diapositiva de título">
    <p:bg>
      <p:bgPr>
        <a:gradFill>
          <a:gsLst>
            <a:gs pos="0">
              <a:schemeClr val="accent1"/>
            </a:gs>
            <a:gs pos="100000">
              <a:schemeClr val="accent2"/>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p:nvPr/>
        </p:nvSpPr>
        <p:spPr>
          <a:xfrm flipH="1">
            <a:off x="645900" y="1217100"/>
            <a:ext cx="7260900" cy="27171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3"/>
          <p:cNvSpPr/>
          <p:nvPr/>
        </p:nvSpPr>
        <p:spPr>
          <a:xfrm>
            <a:off x="0" y="1299294"/>
            <a:ext cx="2964712" cy="3316107"/>
          </a:xfrm>
          <a:custGeom>
            <a:rect b="b" l="l" r="r" t="t"/>
            <a:pathLst>
              <a:path extrusionOk="0" h="57273" w="51204">
                <a:moveTo>
                  <a:pt x="8598" y="1"/>
                </a:moveTo>
                <a:lnTo>
                  <a:pt x="0" y="21597"/>
                </a:lnTo>
                <a:lnTo>
                  <a:pt x="11012" y="45939"/>
                </a:lnTo>
                <a:cubicBezTo>
                  <a:pt x="11012" y="45939"/>
                  <a:pt x="26937" y="57273"/>
                  <a:pt x="34889" y="57273"/>
                </a:cubicBezTo>
                <a:cubicBezTo>
                  <a:pt x="35092" y="57273"/>
                  <a:pt x="35289" y="57265"/>
                  <a:pt x="35482" y="57250"/>
                </a:cubicBezTo>
                <a:cubicBezTo>
                  <a:pt x="43193" y="56631"/>
                  <a:pt x="51204" y="42938"/>
                  <a:pt x="45960" y="35023"/>
                </a:cubicBezTo>
                <a:cubicBezTo>
                  <a:pt x="44317" y="32544"/>
                  <a:pt x="41903" y="31781"/>
                  <a:pt x="39361" y="31781"/>
                </a:cubicBezTo>
                <a:cubicBezTo>
                  <a:pt x="35279" y="31781"/>
                  <a:pt x="30867" y="33751"/>
                  <a:pt x="28798" y="33751"/>
                </a:cubicBezTo>
                <a:cubicBezTo>
                  <a:pt x="28042" y="33751"/>
                  <a:pt x="27599" y="33488"/>
                  <a:pt x="27599" y="32770"/>
                </a:cubicBezTo>
                <a:cubicBezTo>
                  <a:pt x="27599" y="28871"/>
                  <a:pt x="38515" y="24994"/>
                  <a:pt x="36753" y="15007"/>
                </a:cubicBezTo>
                <a:cubicBezTo>
                  <a:pt x="34446" y="1976"/>
                  <a:pt x="8598" y="1"/>
                  <a:pt x="8598" y="1"/>
                </a:cubicBez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a:off x="62475" y="1807662"/>
            <a:ext cx="3358026" cy="3335793"/>
          </a:xfrm>
          <a:custGeom>
            <a:rect b="b" l="l" r="r" t="t"/>
            <a:pathLst>
              <a:path extrusionOk="0" h="57613" w="57997">
                <a:moveTo>
                  <a:pt x="10584" y="0"/>
                </a:moveTo>
                <a:cubicBezTo>
                  <a:pt x="10895" y="4689"/>
                  <a:pt x="14494" y="9998"/>
                  <a:pt x="14195" y="14643"/>
                </a:cubicBezTo>
                <a:cubicBezTo>
                  <a:pt x="13746" y="21597"/>
                  <a:pt x="0" y="20197"/>
                  <a:pt x="321" y="27759"/>
                </a:cubicBezTo>
                <a:cubicBezTo>
                  <a:pt x="641" y="35322"/>
                  <a:pt x="14771" y="31082"/>
                  <a:pt x="13458" y="42873"/>
                </a:cubicBezTo>
                <a:cubicBezTo>
                  <a:pt x="12470" y="51745"/>
                  <a:pt x="16227" y="55433"/>
                  <a:pt x="21239" y="55433"/>
                </a:cubicBezTo>
                <a:cubicBezTo>
                  <a:pt x="22894" y="55433"/>
                  <a:pt x="24686" y="55031"/>
                  <a:pt x="26489" y="54280"/>
                </a:cubicBezTo>
                <a:cubicBezTo>
                  <a:pt x="30728" y="52514"/>
                  <a:pt x="35329" y="51271"/>
                  <a:pt x="39235" y="51271"/>
                </a:cubicBezTo>
                <a:cubicBezTo>
                  <a:pt x="43832" y="51271"/>
                  <a:pt x="47464" y="52993"/>
                  <a:pt x="48406" y="57613"/>
                </a:cubicBezTo>
                <a:lnTo>
                  <a:pt x="57997" y="57613"/>
                </a:lnTo>
                <a:cubicBezTo>
                  <a:pt x="52464" y="53276"/>
                  <a:pt x="55412" y="45767"/>
                  <a:pt x="51001" y="41858"/>
                </a:cubicBezTo>
                <a:cubicBezTo>
                  <a:pt x="49295" y="40343"/>
                  <a:pt x="47314" y="39797"/>
                  <a:pt x="45253" y="39797"/>
                </a:cubicBezTo>
                <a:cubicBezTo>
                  <a:pt x="39952" y="39797"/>
                  <a:pt x="34117" y="43403"/>
                  <a:pt x="31068" y="43403"/>
                </a:cubicBezTo>
                <a:cubicBezTo>
                  <a:pt x="30230" y="43403"/>
                  <a:pt x="29602" y="43131"/>
                  <a:pt x="29254" y="42435"/>
                </a:cubicBezTo>
                <a:cubicBezTo>
                  <a:pt x="27151" y="38227"/>
                  <a:pt x="30921" y="35204"/>
                  <a:pt x="26659" y="32620"/>
                </a:cubicBezTo>
                <a:cubicBezTo>
                  <a:pt x="25858" y="32128"/>
                  <a:pt x="24555" y="31957"/>
                  <a:pt x="23071" y="31829"/>
                </a:cubicBezTo>
                <a:cubicBezTo>
                  <a:pt x="20411" y="31583"/>
                  <a:pt x="17741" y="31573"/>
                  <a:pt x="19354" y="27759"/>
                </a:cubicBezTo>
                <a:cubicBezTo>
                  <a:pt x="21191" y="23423"/>
                  <a:pt x="29992" y="20091"/>
                  <a:pt x="25784" y="11204"/>
                </a:cubicBezTo>
                <a:cubicBezTo>
                  <a:pt x="23199" y="5757"/>
                  <a:pt x="15872" y="2051"/>
                  <a:pt x="10584" y="0"/>
                </a:cubicBez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a:off x="7593150" y="1295108"/>
            <a:ext cx="1550864" cy="3792135"/>
          </a:xfrm>
          <a:custGeom>
            <a:rect b="b" l="l" r="r" t="t"/>
            <a:pathLst>
              <a:path extrusionOk="0" h="52784" w="21587">
                <a:moveTo>
                  <a:pt x="14180" y="0"/>
                </a:moveTo>
                <a:cubicBezTo>
                  <a:pt x="13936" y="0"/>
                  <a:pt x="13684" y="8"/>
                  <a:pt x="13426" y="24"/>
                </a:cubicBezTo>
                <a:cubicBezTo>
                  <a:pt x="13191" y="1124"/>
                  <a:pt x="12924" y="2181"/>
                  <a:pt x="12593" y="3121"/>
                </a:cubicBezTo>
                <a:cubicBezTo>
                  <a:pt x="9325" y="12542"/>
                  <a:pt x="1207" y="11356"/>
                  <a:pt x="588" y="16013"/>
                </a:cubicBezTo>
                <a:cubicBezTo>
                  <a:pt x="0" y="20424"/>
                  <a:pt x="5907" y="19901"/>
                  <a:pt x="6954" y="24397"/>
                </a:cubicBezTo>
                <a:cubicBezTo>
                  <a:pt x="8342" y="30347"/>
                  <a:pt x="961" y="32547"/>
                  <a:pt x="3888" y="43591"/>
                </a:cubicBezTo>
                <a:cubicBezTo>
                  <a:pt x="6046" y="51713"/>
                  <a:pt x="15827" y="52784"/>
                  <a:pt x="20874" y="52784"/>
                </a:cubicBezTo>
                <a:cubicBezTo>
                  <a:pt x="21124" y="52784"/>
                  <a:pt x="21362" y="52781"/>
                  <a:pt x="21586" y="52777"/>
                </a:cubicBezTo>
                <a:lnTo>
                  <a:pt x="21586" y="42106"/>
                </a:lnTo>
                <a:cubicBezTo>
                  <a:pt x="17132" y="40782"/>
                  <a:pt x="13479" y="37353"/>
                  <a:pt x="12508" y="30347"/>
                </a:cubicBezTo>
                <a:cubicBezTo>
                  <a:pt x="11546" y="23436"/>
                  <a:pt x="16246" y="14988"/>
                  <a:pt x="18275" y="8077"/>
                </a:cubicBezTo>
                <a:cubicBezTo>
                  <a:pt x="19140" y="5119"/>
                  <a:pt x="18980" y="1872"/>
                  <a:pt x="17165" y="664"/>
                </a:cubicBezTo>
                <a:cubicBezTo>
                  <a:pt x="16485" y="209"/>
                  <a:pt x="15432" y="0"/>
                  <a:pt x="14180" y="0"/>
                </a:cubicBez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99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3988" y="3938"/>
            <a:ext cx="2956721" cy="5143431"/>
          </a:xfrm>
          <a:custGeom>
            <a:rect b="b" l="l" r="r" t="t"/>
            <a:pathLst>
              <a:path extrusionOk="0" h="88833" w="51066">
                <a:moveTo>
                  <a:pt x="0" y="0"/>
                </a:moveTo>
                <a:lnTo>
                  <a:pt x="0" y="88833"/>
                </a:lnTo>
                <a:lnTo>
                  <a:pt x="49485" y="88833"/>
                </a:lnTo>
                <a:cubicBezTo>
                  <a:pt x="48543" y="84213"/>
                  <a:pt x="44911" y="82491"/>
                  <a:pt x="40314" y="82491"/>
                </a:cubicBezTo>
                <a:cubicBezTo>
                  <a:pt x="36408" y="82491"/>
                  <a:pt x="31807" y="83734"/>
                  <a:pt x="27568" y="85500"/>
                </a:cubicBezTo>
                <a:cubicBezTo>
                  <a:pt x="25765" y="86251"/>
                  <a:pt x="23973" y="86653"/>
                  <a:pt x="22318" y="86653"/>
                </a:cubicBezTo>
                <a:cubicBezTo>
                  <a:pt x="17306" y="86653"/>
                  <a:pt x="13549" y="82965"/>
                  <a:pt x="14537" y="74093"/>
                </a:cubicBezTo>
                <a:cubicBezTo>
                  <a:pt x="15850" y="62302"/>
                  <a:pt x="1720" y="66542"/>
                  <a:pt x="1400" y="58979"/>
                </a:cubicBezTo>
                <a:cubicBezTo>
                  <a:pt x="1079" y="51417"/>
                  <a:pt x="14825" y="52817"/>
                  <a:pt x="15274" y="45863"/>
                </a:cubicBezTo>
                <a:cubicBezTo>
                  <a:pt x="15722" y="38900"/>
                  <a:pt x="7424" y="30494"/>
                  <a:pt x="14537" y="24822"/>
                </a:cubicBezTo>
                <a:cubicBezTo>
                  <a:pt x="17520" y="22447"/>
                  <a:pt x="21645" y="22322"/>
                  <a:pt x="26088" y="22322"/>
                </a:cubicBezTo>
                <a:cubicBezTo>
                  <a:pt x="26612" y="22322"/>
                  <a:pt x="27140" y="22324"/>
                  <a:pt x="27671" y="22324"/>
                </a:cubicBezTo>
                <a:cubicBezTo>
                  <a:pt x="33394" y="22324"/>
                  <a:pt x="39475" y="22122"/>
                  <a:pt x="44230" y="17367"/>
                </a:cubicBezTo>
                <a:cubicBezTo>
                  <a:pt x="49046" y="12550"/>
                  <a:pt x="50724" y="5960"/>
                  <a:pt x="51065" y="0"/>
                </a:cubicBez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6550351" y="0"/>
            <a:ext cx="2593658" cy="4320177"/>
          </a:xfrm>
          <a:custGeom>
            <a:rect b="b" l="l" r="r" t="t"/>
            <a:pathLst>
              <a:path extrusionOk="0" h="60134" w="36102">
                <a:moveTo>
                  <a:pt x="0" y="0"/>
                </a:moveTo>
                <a:cubicBezTo>
                  <a:pt x="566" y="2233"/>
                  <a:pt x="2585" y="6804"/>
                  <a:pt x="9634" y="7103"/>
                </a:cubicBezTo>
                <a:cubicBezTo>
                  <a:pt x="9780" y="7109"/>
                  <a:pt x="9926" y="7112"/>
                  <a:pt x="10073" y="7112"/>
                </a:cubicBezTo>
                <a:cubicBezTo>
                  <a:pt x="15462" y="7112"/>
                  <a:pt x="22105" y="3128"/>
                  <a:pt x="25894" y="3128"/>
                </a:cubicBezTo>
                <a:cubicBezTo>
                  <a:pt x="27071" y="3128"/>
                  <a:pt x="27972" y="3512"/>
                  <a:pt x="28475" y="4518"/>
                </a:cubicBezTo>
                <a:cubicBezTo>
                  <a:pt x="29565" y="6686"/>
                  <a:pt x="27738" y="12133"/>
                  <a:pt x="20389" y="16085"/>
                </a:cubicBezTo>
                <a:cubicBezTo>
                  <a:pt x="12785" y="20176"/>
                  <a:pt x="7466" y="20561"/>
                  <a:pt x="6996" y="23808"/>
                </a:cubicBezTo>
                <a:cubicBezTo>
                  <a:pt x="6700" y="25856"/>
                  <a:pt x="8069" y="27061"/>
                  <a:pt x="9838" y="27061"/>
                </a:cubicBezTo>
                <a:cubicBezTo>
                  <a:pt x="11002" y="27061"/>
                  <a:pt x="12340" y="26538"/>
                  <a:pt x="13490" y="25389"/>
                </a:cubicBezTo>
                <a:cubicBezTo>
                  <a:pt x="15092" y="23787"/>
                  <a:pt x="17036" y="21938"/>
                  <a:pt x="19482" y="20571"/>
                </a:cubicBezTo>
                <a:cubicBezTo>
                  <a:pt x="22293" y="19013"/>
                  <a:pt x="25960" y="18031"/>
                  <a:pt x="28689" y="18031"/>
                </a:cubicBezTo>
                <a:cubicBezTo>
                  <a:pt x="29942" y="18031"/>
                  <a:pt x="30997" y="18238"/>
                  <a:pt x="31680" y="18691"/>
                </a:cubicBezTo>
                <a:cubicBezTo>
                  <a:pt x="33495" y="19899"/>
                  <a:pt x="33655" y="23146"/>
                  <a:pt x="32790" y="26104"/>
                </a:cubicBezTo>
                <a:cubicBezTo>
                  <a:pt x="30761" y="33015"/>
                  <a:pt x="26061" y="41463"/>
                  <a:pt x="27023" y="48374"/>
                </a:cubicBezTo>
                <a:cubicBezTo>
                  <a:pt x="27994" y="55380"/>
                  <a:pt x="31647" y="58809"/>
                  <a:pt x="36101" y="60133"/>
                </a:cubicBezTo>
                <a:lnTo>
                  <a:pt x="36101" y="0"/>
                </a:ln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99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ph type="ctrTitle"/>
          </p:nvPr>
        </p:nvSpPr>
        <p:spPr>
          <a:xfrm>
            <a:off x="1232914" y="1646636"/>
            <a:ext cx="6634500" cy="1241400"/>
          </a:xfrm>
          <a:prstGeom prst="rect">
            <a:avLst/>
          </a:prstGeom>
          <a:noFill/>
          <a:ln>
            <a:noFill/>
          </a:ln>
        </p:spPr>
        <p:txBody>
          <a:bodyPr anchorCtr="0" anchor="b" bIns="34275" lIns="68575" spcFirstLastPara="1" rIns="68575" wrap="square" tIns="34275">
            <a:normAutofit/>
          </a:bodyPr>
          <a:lstStyle>
            <a:lvl1pPr lvl="0" rtl="0" algn="ctr">
              <a:lnSpc>
                <a:spcPct val="90000"/>
              </a:lnSpc>
              <a:spcBef>
                <a:spcPts val="0"/>
              </a:spcBef>
              <a:spcAft>
                <a:spcPts val="0"/>
              </a:spcAft>
              <a:buClr>
                <a:srgbClr val="FFFFFF"/>
              </a:buClr>
              <a:buSzPts val="7200"/>
              <a:buNone/>
              <a:defRPr b="0" sz="7200">
                <a:solidFill>
                  <a:srgbClr val="FFFFFF"/>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58" name="Google Shape;58;p13"/>
          <p:cNvSpPr txBox="1"/>
          <p:nvPr>
            <p:ph idx="1" type="subTitle"/>
          </p:nvPr>
        </p:nvSpPr>
        <p:spPr>
          <a:xfrm>
            <a:off x="3084811" y="2812511"/>
            <a:ext cx="2930400" cy="380400"/>
          </a:xfrm>
          <a:prstGeom prst="rect">
            <a:avLst/>
          </a:prstGeom>
          <a:noFill/>
          <a:ln>
            <a:noFill/>
          </a:ln>
        </p:spPr>
        <p:txBody>
          <a:bodyPr anchorCtr="0" anchor="t" bIns="34275" lIns="68575" spcFirstLastPara="1" rIns="68575" wrap="square" tIns="34275">
            <a:normAutofit/>
          </a:bodyPr>
          <a:lstStyle>
            <a:lvl1pPr lvl="0" rtl="0" algn="ctr">
              <a:lnSpc>
                <a:spcPct val="90000"/>
              </a:lnSpc>
              <a:spcBef>
                <a:spcPts val="800"/>
              </a:spcBef>
              <a:spcAft>
                <a:spcPts val="0"/>
              </a:spcAft>
              <a:buClr>
                <a:srgbClr val="FFFFFF"/>
              </a:buClr>
              <a:buSzPts val="1200"/>
              <a:buNone/>
              <a:defRPr sz="1200">
                <a:solidFill>
                  <a:srgbClr val="FFFFFF"/>
                </a:solidFill>
              </a:defRPr>
            </a:lvl1pPr>
            <a:lvl2pPr lvl="1" rtl="0" algn="ctr">
              <a:lnSpc>
                <a:spcPct val="90000"/>
              </a:lnSpc>
              <a:spcBef>
                <a:spcPts val="1200"/>
              </a:spcBef>
              <a:spcAft>
                <a:spcPts val="0"/>
              </a:spcAft>
              <a:buClr>
                <a:schemeClr val="dk1"/>
              </a:buClr>
              <a:buSzPts val="1500"/>
              <a:buNone/>
              <a:defRPr sz="1500"/>
            </a:lvl2pPr>
            <a:lvl3pPr lvl="2" rtl="0" algn="ctr">
              <a:lnSpc>
                <a:spcPct val="90000"/>
              </a:lnSpc>
              <a:spcBef>
                <a:spcPts val="1200"/>
              </a:spcBef>
              <a:spcAft>
                <a:spcPts val="0"/>
              </a:spcAft>
              <a:buClr>
                <a:schemeClr val="dk1"/>
              </a:buClr>
              <a:buSzPts val="1400"/>
              <a:buNone/>
              <a:defRPr sz="1400"/>
            </a:lvl3pPr>
            <a:lvl4pPr lvl="3" rtl="0" algn="ctr">
              <a:lnSpc>
                <a:spcPct val="90000"/>
              </a:lnSpc>
              <a:spcBef>
                <a:spcPts val="1200"/>
              </a:spcBef>
              <a:spcAft>
                <a:spcPts val="0"/>
              </a:spcAft>
              <a:buClr>
                <a:schemeClr val="dk1"/>
              </a:buClr>
              <a:buSzPts val="1200"/>
              <a:buNone/>
              <a:defRPr sz="1200"/>
            </a:lvl4pPr>
            <a:lvl5pPr lvl="4" rtl="0" algn="ctr">
              <a:lnSpc>
                <a:spcPct val="90000"/>
              </a:lnSpc>
              <a:spcBef>
                <a:spcPts val="1200"/>
              </a:spcBef>
              <a:spcAft>
                <a:spcPts val="0"/>
              </a:spcAft>
              <a:buClr>
                <a:schemeClr val="dk1"/>
              </a:buClr>
              <a:buSzPts val="1200"/>
              <a:buNone/>
              <a:defRPr sz="1200"/>
            </a:lvl5pPr>
            <a:lvl6pPr lvl="5" rtl="0" algn="ctr">
              <a:lnSpc>
                <a:spcPct val="90000"/>
              </a:lnSpc>
              <a:spcBef>
                <a:spcPts val="1200"/>
              </a:spcBef>
              <a:spcAft>
                <a:spcPts val="0"/>
              </a:spcAft>
              <a:buClr>
                <a:schemeClr val="dk1"/>
              </a:buClr>
              <a:buSzPts val="1200"/>
              <a:buNone/>
              <a:defRPr sz="1200"/>
            </a:lvl6pPr>
            <a:lvl7pPr lvl="6" rtl="0" algn="ctr">
              <a:lnSpc>
                <a:spcPct val="90000"/>
              </a:lnSpc>
              <a:spcBef>
                <a:spcPts val="1200"/>
              </a:spcBef>
              <a:spcAft>
                <a:spcPts val="0"/>
              </a:spcAft>
              <a:buClr>
                <a:schemeClr val="dk1"/>
              </a:buClr>
              <a:buSzPts val="1200"/>
              <a:buNone/>
              <a:defRPr sz="1200"/>
            </a:lvl7pPr>
            <a:lvl8pPr lvl="7" rtl="0" algn="ctr">
              <a:lnSpc>
                <a:spcPct val="90000"/>
              </a:lnSpc>
              <a:spcBef>
                <a:spcPts val="1200"/>
              </a:spcBef>
              <a:spcAft>
                <a:spcPts val="0"/>
              </a:spcAft>
              <a:buClr>
                <a:schemeClr val="dk1"/>
              </a:buClr>
              <a:buSzPts val="1200"/>
              <a:buNone/>
              <a:defRPr sz="1200"/>
            </a:lvl8pPr>
            <a:lvl9pPr lvl="8" rtl="0" algn="ctr">
              <a:lnSpc>
                <a:spcPct val="90000"/>
              </a:lnSpc>
              <a:spcBef>
                <a:spcPts val="1200"/>
              </a:spcBef>
              <a:spcAft>
                <a:spcPts val="1200"/>
              </a:spcAft>
              <a:buClr>
                <a:schemeClr val="dk1"/>
              </a:buClr>
              <a:buSzPts val="1200"/>
              <a:buNone/>
              <a:defRPr sz="12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1_Título y objetos">
    <p:bg>
      <p:bgPr>
        <a:gradFill>
          <a:gsLst>
            <a:gs pos="0">
              <a:schemeClr val="accent1"/>
            </a:gs>
            <a:gs pos="100000">
              <a:schemeClr val="accent2"/>
            </a:gs>
          </a:gsLst>
          <a:path path="circle">
            <a:fillToRect b="50%" l="50%" r="50%" t="50%"/>
          </a:path>
          <a:tileRect/>
        </a:gradFill>
      </p:bgPr>
    </p:bg>
    <p:spTree>
      <p:nvGrpSpPr>
        <p:cNvPr id="59" name="Shape 59"/>
        <p:cNvGrpSpPr/>
        <p:nvPr/>
      </p:nvGrpSpPr>
      <p:grpSpPr>
        <a:xfrm>
          <a:off x="0" y="0"/>
          <a:ext cx="0" cy="0"/>
          <a:chOff x="0" y="0"/>
          <a:chExt cx="0" cy="0"/>
        </a:xfrm>
      </p:grpSpPr>
      <p:sp>
        <p:nvSpPr>
          <p:cNvPr id="60" name="Google Shape;60;p14"/>
          <p:cNvSpPr txBox="1"/>
          <p:nvPr>
            <p:ph idx="1" type="subTitle"/>
          </p:nvPr>
        </p:nvSpPr>
        <p:spPr>
          <a:xfrm flipH="1">
            <a:off x="1822094" y="2958919"/>
            <a:ext cx="5501100" cy="233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FFFFFF"/>
              </a:buClr>
              <a:buSzPts val="1200"/>
              <a:buFont typeface="Squada One"/>
              <a:buNone/>
              <a:defRPr sz="1200">
                <a:solidFill>
                  <a:srgbClr val="FFFFFF"/>
                </a:solidFill>
                <a:latin typeface="Squada One"/>
                <a:ea typeface="Squada One"/>
                <a:cs typeface="Squada One"/>
                <a:sym typeface="Squada One"/>
              </a:defRPr>
            </a:lvl1pPr>
            <a:lvl2pPr lvl="1"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2pPr>
            <a:lvl3pPr lvl="2"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3pPr>
            <a:lvl4pPr lvl="3"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4pPr>
            <a:lvl5pPr lvl="4"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5pPr>
            <a:lvl6pPr lvl="5"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6pPr>
            <a:lvl7pPr lvl="6"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7pPr>
            <a:lvl8pPr lvl="7"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8pPr>
            <a:lvl9pPr lvl="8" rtl="0">
              <a:lnSpc>
                <a:spcPct val="100000"/>
              </a:lnSpc>
              <a:spcBef>
                <a:spcPts val="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9pPr>
          </a:lstStyle>
          <a:p/>
        </p:txBody>
      </p:sp>
      <p:sp>
        <p:nvSpPr>
          <p:cNvPr id="61" name="Google Shape;61;p14"/>
          <p:cNvSpPr txBox="1"/>
          <p:nvPr>
            <p:ph idx="2" type="subTitle"/>
          </p:nvPr>
        </p:nvSpPr>
        <p:spPr>
          <a:xfrm>
            <a:off x="1820800" y="2848425"/>
            <a:ext cx="4110900" cy="233700"/>
          </a:xfrm>
          <a:prstGeom prst="rect">
            <a:avLst/>
          </a:prstGeom>
        </p:spPr>
        <p:txBody>
          <a:bodyPr anchorCtr="0" anchor="b" bIns="91425" lIns="91425" spcFirstLastPara="1" rIns="91425" wrap="square" tIns="91425">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a:solidFill>
                  <a:srgbClr val="FFFFFF"/>
                </a:solidFill>
              </a:defRPr>
            </a:lvl3pPr>
            <a:lvl4pPr lvl="3" rtl="0">
              <a:lnSpc>
                <a:spcPct val="100000"/>
              </a:lnSpc>
              <a:spcBef>
                <a:spcPts val="0"/>
              </a:spcBef>
              <a:spcAft>
                <a:spcPts val="0"/>
              </a:spcAft>
              <a:buClr>
                <a:srgbClr val="FFFFFF"/>
              </a:buClr>
              <a:buSzPts val="1400"/>
              <a:buNone/>
              <a:defRPr>
                <a:solidFill>
                  <a:srgbClr val="FFFFFF"/>
                </a:solidFill>
              </a:defRPr>
            </a:lvl4pPr>
            <a:lvl5pPr lvl="4" rtl="0">
              <a:lnSpc>
                <a:spcPct val="100000"/>
              </a:lnSpc>
              <a:spcBef>
                <a:spcPts val="0"/>
              </a:spcBef>
              <a:spcAft>
                <a:spcPts val="0"/>
              </a:spcAft>
              <a:buClr>
                <a:srgbClr val="FFFFFF"/>
              </a:buClr>
              <a:buSzPts val="1400"/>
              <a:buNone/>
              <a:defRPr>
                <a:solidFill>
                  <a:srgbClr val="FFFFFF"/>
                </a:solidFill>
              </a:defRPr>
            </a:lvl5pPr>
            <a:lvl6pPr lvl="5" rtl="0">
              <a:lnSpc>
                <a:spcPct val="100000"/>
              </a:lnSpc>
              <a:spcBef>
                <a:spcPts val="0"/>
              </a:spcBef>
              <a:spcAft>
                <a:spcPts val="0"/>
              </a:spcAft>
              <a:buClr>
                <a:srgbClr val="FFFFFF"/>
              </a:buClr>
              <a:buSzPts val="900"/>
              <a:buNone/>
              <a:defRPr sz="900">
                <a:solidFill>
                  <a:srgbClr val="FFFFFF"/>
                </a:solidFill>
              </a:defRPr>
            </a:lvl6pPr>
            <a:lvl7pPr lvl="6" rtl="0">
              <a:lnSpc>
                <a:spcPct val="100000"/>
              </a:lnSpc>
              <a:spcBef>
                <a:spcPts val="0"/>
              </a:spcBef>
              <a:spcAft>
                <a:spcPts val="0"/>
              </a:spcAft>
              <a:buClr>
                <a:srgbClr val="FFFFFF"/>
              </a:buClr>
              <a:buSzPts val="900"/>
              <a:buNone/>
              <a:defRPr sz="900">
                <a:solidFill>
                  <a:srgbClr val="FFFFFF"/>
                </a:solidFill>
              </a:defRPr>
            </a:lvl7pPr>
            <a:lvl8pPr lvl="7" rtl="0">
              <a:lnSpc>
                <a:spcPct val="100000"/>
              </a:lnSpc>
              <a:spcBef>
                <a:spcPts val="0"/>
              </a:spcBef>
              <a:spcAft>
                <a:spcPts val="0"/>
              </a:spcAft>
              <a:buClr>
                <a:srgbClr val="FFFFFF"/>
              </a:buClr>
              <a:buSzPts val="900"/>
              <a:buNone/>
              <a:defRPr sz="900">
                <a:solidFill>
                  <a:srgbClr val="FFFFFF"/>
                </a:solidFill>
              </a:defRPr>
            </a:lvl8pPr>
            <a:lvl9pPr lvl="8" rtl="0">
              <a:lnSpc>
                <a:spcPct val="100000"/>
              </a:lnSpc>
              <a:spcBef>
                <a:spcPts val="0"/>
              </a:spcBef>
              <a:spcAft>
                <a:spcPts val="0"/>
              </a:spcAft>
              <a:buClr>
                <a:srgbClr val="FFFFFF"/>
              </a:buClr>
              <a:buSzPts val="900"/>
              <a:buNone/>
              <a:defRPr sz="900">
                <a:solidFill>
                  <a:srgbClr val="FFFFFF"/>
                </a:solidFill>
              </a:defRPr>
            </a:lvl9pPr>
          </a:lstStyle>
          <a:p/>
        </p:txBody>
      </p:sp>
      <p:sp>
        <p:nvSpPr>
          <p:cNvPr id="62" name="Google Shape;62;p14"/>
          <p:cNvSpPr/>
          <p:nvPr/>
        </p:nvSpPr>
        <p:spPr>
          <a:xfrm>
            <a:off x="6279" y="2606319"/>
            <a:ext cx="4521" cy="6329"/>
          </a:xfrm>
          <a:custGeom>
            <a:rect b="b" l="l" r="r" t="t"/>
            <a:pathLst>
              <a:path extrusionOk="0" h="84" w="60">
                <a:moveTo>
                  <a:pt x="1" y="0"/>
                </a:moveTo>
                <a:lnTo>
                  <a:pt x="20" y="39"/>
                </a:lnTo>
                <a:lnTo>
                  <a:pt x="59" y="83"/>
                </a:lnTo>
                <a:lnTo>
                  <a:pt x="1" y="0"/>
                </a:lnTo>
                <a:close/>
              </a:path>
            </a:pathLst>
          </a:custGeom>
          <a:solidFill>
            <a:srgbClr val="1414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p:nvPr/>
        </p:nvSpPr>
        <p:spPr>
          <a:xfrm>
            <a:off x="4847" y="5142018"/>
            <a:ext cx="7384" cy="75"/>
          </a:xfrm>
          <a:custGeom>
            <a:rect b="b" l="l" r="r" t="t"/>
            <a:pathLst>
              <a:path extrusionOk="0" h="1" w="98">
                <a:moveTo>
                  <a:pt x="98" y="0"/>
                </a:moveTo>
                <a:lnTo>
                  <a:pt x="0" y="0"/>
                </a:lnTo>
                <a:lnTo>
                  <a:pt x="0" y="0"/>
                </a:lnTo>
                <a:lnTo>
                  <a:pt x="78" y="0"/>
                </a:lnTo>
                <a:close/>
              </a:path>
            </a:pathLst>
          </a:custGeom>
          <a:solidFill>
            <a:srgbClr val="B0B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6876874" y="3250835"/>
            <a:ext cx="2267119" cy="1892656"/>
          </a:xfrm>
          <a:custGeom>
            <a:rect b="b" l="l" r="r" t="t"/>
            <a:pathLst>
              <a:path extrusionOk="0" h="7723" w="9251">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b="50%" l="50%" r="50%" t="50%"/>
            </a:path>
            <a:tileRect/>
          </a:gradFill>
          <a:ln>
            <a:noFill/>
          </a:ln>
          <a:effectLst>
            <a:outerShdw blurRad="128588" rotWithShape="0" algn="bl" dir="3840000" dist="952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6342869" y="0"/>
            <a:ext cx="2801122" cy="3481429"/>
          </a:xfrm>
          <a:custGeom>
            <a:rect b="b" l="l" r="r" t="t"/>
            <a:pathLst>
              <a:path extrusionOk="0" h="14206" w="1143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b="50%" l="50%" r="50%" t="50%"/>
            </a:path>
            <a:tileRect/>
          </a:gradFill>
          <a:ln>
            <a:noFill/>
          </a:ln>
          <a:effectLst>
            <a:outerShdw blurRad="242888"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p:nvPr/>
        </p:nvSpPr>
        <p:spPr>
          <a:xfrm>
            <a:off x="3132193" y="0"/>
            <a:ext cx="840582" cy="541844"/>
          </a:xfrm>
          <a:custGeom>
            <a:rect b="b" l="l" r="r" t="t"/>
            <a:pathLst>
              <a:path extrusionOk="0" h="2211" w="343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a:off x="12225" y="3506687"/>
            <a:ext cx="3952694" cy="1636806"/>
          </a:xfrm>
          <a:custGeom>
            <a:rect b="b" l="l" r="r" t="t"/>
            <a:pathLst>
              <a:path extrusionOk="0" h="6679" w="16129">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b="50%" l="50%" r="50%" t="50%"/>
            </a:path>
            <a:tileRect/>
          </a:gradFill>
          <a:ln>
            <a:noFill/>
          </a:ln>
          <a:effectLst>
            <a:outerShdw blurRad="128588" rotWithShape="0" algn="bl" dir="3840000" dist="952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12225" y="0"/>
            <a:ext cx="3332183" cy="3515493"/>
          </a:xfrm>
          <a:custGeom>
            <a:rect b="b" l="l" r="r" t="t"/>
            <a:pathLst>
              <a:path extrusionOk="0" h="14345" w="13597">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hyperlink" Target="http://www.youtube.com/watch?v=UudV1VdFtuQ" TargetMode="Externa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www.youtube.com/watch?v=kG9wKUd-jPo" TargetMode="External"/><Relationship Id="rId4"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5.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www.youtube.com/watch?v=Btf4mN37OsU" TargetMode="External"/><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1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hyperlink" Target="http://www.youtube.com/watch?v=SAKbtJjAV18" TargetMode="External"/><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hyperlink" Target="http://www.youtube.com/watch?v=y5nDW5QNWcI" TargetMode="External"/><Relationship Id="rId4"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ctrTitle"/>
          </p:nvPr>
        </p:nvSpPr>
        <p:spPr>
          <a:xfrm>
            <a:off x="1471050" y="2266350"/>
            <a:ext cx="6201900" cy="610800"/>
          </a:xfrm>
          <a:prstGeom prst="rect">
            <a:avLst/>
          </a:prstGeom>
        </p:spPr>
        <p:txBody>
          <a:bodyPr anchorCtr="0" anchor="b" bIns="34275" lIns="68575" spcFirstLastPara="1" rIns="68575" wrap="square" tIns="34275">
            <a:normAutofit fontScale="90000"/>
          </a:bodyPr>
          <a:lstStyle/>
          <a:p>
            <a:pPr indent="0" lvl="0" marL="0" rtl="0" algn="ctr">
              <a:spcBef>
                <a:spcPts val="0"/>
              </a:spcBef>
              <a:spcAft>
                <a:spcPts val="0"/>
              </a:spcAft>
              <a:buSzPts val="891"/>
              <a:buNone/>
            </a:pPr>
            <a:r>
              <a:rPr lang="pt-BR" sz="4390"/>
              <a:t>Computação Gráfica</a:t>
            </a:r>
            <a:endParaRPr sz="4390"/>
          </a:p>
        </p:txBody>
      </p:sp>
      <p:sp>
        <p:nvSpPr>
          <p:cNvPr id="74" name="Google Shape;74;p15"/>
          <p:cNvSpPr txBox="1"/>
          <p:nvPr>
            <p:ph idx="1" type="subTitle"/>
          </p:nvPr>
        </p:nvSpPr>
        <p:spPr>
          <a:xfrm>
            <a:off x="4801441" y="3778684"/>
            <a:ext cx="3067500" cy="222600"/>
          </a:xfrm>
          <a:prstGeom prst="rect">
            <a:avLst/>
          </a:prstGeom>
        </p:spPr>
        <p:txBody>
          <a:bodyPr anchorCtr="0" anchor="t" bIns="34275" lIns="68575" spcFirstLastPara="1" rIns="68575" wrap="square" tIns="34275">
            <a:normAutofit/>
          </a:bodyPr>
          <a:lstStyle/>
          <a:p>
            <a:pPr indent="0" lvl="0" marL="0" rtl="0" algn="ctr">
              <a:lnSpc>
                <a:spcPct val="80000"/>
              </a:lnSpc>
              <a:spcBef>
                <a:spcPts val="800"/>
              </a:spcBef>
              <a:spcAft>
                <a:spcPts val="1200"/>
              </a:spcAft>
              <a:buNone/>
            </a:pPr>
            <a:r>
              <a:rPr lang="pt-BR" sz="1000">
                <a:latin typeface="Roboto Slab"/>
                <a:ea typeface="Roboto Slab"/>
                <a:cs typeface="Roboto Slab"/>
                <a:sym typeface="Roboto Slab"/>
              </a:rPr>
              <a:t>Anderson Guimarães, André </a:t>
            </a:r>
            <a:r>
              <a:rPr lang="pt-BR" sz="1000">
                <a:latin typeface="Roboto Slab"/>
                <a:ea typeface="Roboto Slab"/>
                <a:cs typeface="Roboto Slab"/>
                <a:sym typeface="Roboto Slab"/>
              </a:rPr>
              <a:t>Hinckel</a:t>
            </a:r>
            <a:r>
              <a:rPr lang="pt-BR" sz="1000">
                <a:latin typeface="Roboto Slab"/>
                <a:ea typeface="Roboto Slab"/>
                <a:cs typeface="Roboto Slab"/>
                <a:sym typeface="Roboto Slab"/>
              </a:rPr>
              <a:t>, José Pellet</a:t>
            </a:r>
            <a:endParaRPr sz="1000">
              <a:latin typeface="Roboto Slab"/>
              <a:ea typeface="Roboto Slab"/>
              <a:cs typeface="Roboto Slab"/>
              <a:sym typeface="Roboto Slab"/>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idx="2" type="subTitle"/>
          </p:nvPr>
        </p:nvSpPr>
        <p:spPr>
          <a:xfrm>
            <a:off x="2921388" y="594725"/>
            <a:ext cx="41181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Realidade Aumentada (RA)</a:t>
            </a:r>
            <a:endParaRPr b="1" sz="2000">
              <a:latin typeface="Roboto Slab"/>
              <a:ea typeface="Roboto Slab"/>
              <a:cs typeface="Roboto Slab"/>
              <a:sym typeface="Roboto Slab"/>
            </a:endParaRPr>
          </a:p>
        </p:txBody>
      </p:sp>
      <p:pic>
        <p:nvPicPr>
          <p:cNvPr descr="IKEA Place is our new app that lets you virtually “place” IKEA products in your space. It’s a new way to experience IKEA, and it’s currently available on iPhone 6S and newer iPhones and iPads.&#10;&#10;IKEA Place is currently available in the US App store and will be available in other locations soon.&#10;&#10;Subscribe to IKEA here:&#10;https://www.youtube.com/user/IKEA?sub_confirmation=1&#10;&#10;More information about IKEA Place:&#10;Built using Apple’s new Augmented Reality ARKit, the app includes 3D and true to scale models of everything from sofas and arm chairs, to foot stools and coffee tables. Giving you an accurate&#10;impression of the furniture’s size, design and functionality in your home.&#10;&#10;So now you can stop wondering and start doing.&#10;&#10;Try IKEA Place in your place.&#10;1. Make sure you have upgraded your compatible Apple device with iOS 11&#10;2. Search for ‘IKEA Place’ in the App store and then download / install&#10;3. Tap the app, scan your place and then:&#10;&#10;- Browse and search IKEA furnishings&#10;(limited to sofas, armchairs, tables, footstools and chairs at launch)&#10;- Place furniture in your room and play with where it sits / fits&#10;- Capture your creations as a still or video, then share with friends &amp; family&#10;- Save a room to revisit and reiterate later, or co-create with others&#10;- Make a favourite list and buy via a link to IKEA.com or the IKEA Store app&#10;- Receive product news and exciting ideas for life at home&#10;&#10;Read more about IKEA here:&#10;http://ikea.today&#10;Follow IKEA on Instagram here:&#10;http://www.instagram.com/ikeatoday&#10;Explore the full range of IKEA products here:&#10;http://www.ikea.com" id="129" name="Google Shape;129;p24" title="Say Hej to IKEA Place">
            <a:hlinkClick r:id="rId3"/>
          </p:cNvPr>
          <p:cNvPicPr preferRelativeResize="0"/>
          <p:nvPr/>
        </p:nvPicPr>
        <p:blipFill>
          <a:blip r:embed="rId4">
            <a:alphaModFix/>
          </a:blip>
          <a:stretch>
            <a:fillRect/>
          </a:stretch>
        </p:blipFill>
        <p:spPr>
          <a:xfrm>
            <a:off x="1806413" y="1122725"/>
            <a:ext cx="5531175" cy="30033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idx="2" type="subTitle"/>
          </p:nvPr>
        </p:nvSpPr>
        <p:spPr>
          <a:xfrm>
            <a:off x="3133725" y="1354075"/>
            <a:ext cx="35454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Realidade </a:t>
            </a:r>
            <a:r>
              <a:rPr b="1" lang="pt-BR" sz="2000">
                <a:latin typeface="Roboto Slab"/>
                <a:ea typeface="Roboto Slab"/>
                <a:cs typeface="Roboto Slab"/>
                <a:sym typeface="Roboto Slab"/>
              </a:rPr>
              <a:t>Misturada </a:t>
            </a:r>
            <a:r>
              <a:rPr b="1" lang="pt-BR" sz="2000">
                <a:latin typeface="Roboto Slab"/>
                <a:ea typeface="Roboto Slab"/>
                <a:cs typeface="Roboto Slab"/>
                <a:sym typeface="Roboto Slab"/>
              </a:rPr>
              <a:t>(RM).</a:t>
            </a:r>
            <a:endParaRPr b="1" sz="2000">
              <a:latin typeface="Roboto Slab"/>
              <a:ea typeface="Roboto Slab"/>
              <a:cs typeface="Roboto Slab"/>
              <a:sym typeface="Roboto Slab"/>
            </a:endParaRPr>
          </a:p>
        </p:txBody>
      </p:sp>
      <p:sp>
        <p:nvSpPr>
          <p:cNvPr id="135" name="Google Shape;135;p25"/>
          <p:cNvSpPr txBox="1"/>
          <p:nvPr/>
        </p:nvSpPr>
        <p:spPr>
          <a:xfrm>
            <a:off x="1221225" y="1992625"/>
            <a:ext cx="7370400" cy="17430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pt-BR">
                <a:solidFill>
                  <a:schemeClr val="lt1"/>
                </a:solidFill>
                <a:latin typeface="Roboto Slab"/>
                <a:ea typeface="Roboto Slab"/>
                <a:cs typeface="Roboto Slab"/>
                <a:sym typeface="Roboto Slab"/>
              </a:rPr>
              <a:t>O conceito da </a:t>
            </a:r>
            <a:r>
              <a:rPr b="1" lang="pt-BR">
                <a:solidFill>
                  <a:schemeClr val="lt1"/>
                </a:solidFill>
                <a:latin typeface="Roboto Slab"/>
                <a:ea typeface="Roboto Slab"/>
                <a:cs typeface="Roboto Slab"/>
                <a:sym typeface="Roboto Slab"/>
              </a:rPr>
              <a:t>Realidade Misturada</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RM</a:t>
            </a:r>
            <a:r>
              <a:rPr lang="pt-BR">
                <a:solidFill>
                  <a:schemeClr val="lt1"/>
                </a:solidFill>
                <a:latin typeface="Roboto Slab"/>
                <a:ea typeface="Roboto Slab"/>
                <a:cs typeface="Roboto Slab"/>
                <a:sym typeface="Roboto Slab"/>
              </a:rPr>
              <a:t>) é uma evolução da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b="1" lang="pt-BR">
                <a:solidFill>
                  <a:schemeClr val="lt1"/>
                </a:solidFill>
                <a:latin typeface="Roboto Slab"/>
                <a:ea typeface="Roboto Slab"/>
                <a:cs typeface="Roboto Slab"/>
                <a:sym typeface="Roboto Slab"/>
              </a:rPr>
              <a:t>Realidade Aumentada</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RA</a:t>
            </a:r>
            <a:r>
              <a:rPr lang="pt-BR">
                <a:solidFill>
                  <a:schemeClr val="lt1"/>
                </a:solidFill>
                <a:latin typeface="Roboto Slab"/>
                <a:ea typeface="Roboto Slab"/>
                <a:cs typeface="Roboto Slab"/>
                <a:sym typeface="Roboto Slab"/>
              </a:rPr>
              <a:t>) e da </a:t>
            </a:r>
            <a:r>
              <a:rPr b="1" lang="pt-BR">
                <a:solidFill>
                  <a:schemeClr val="lt1"/>
                </a:solidFill>
                <a:latin typeface="Roboto Slab"/>
                <a:ea typeface="Roboto Slab"/>
                <a:cs typeface="Roboto Slab"/>
                <a:sym typeface="Roboto Slab"/>
              </a:rPr>
              <a:t>Realidade Virtual</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RV</a:t>
            </a:r>
            <a:r>
              <a:rPr lang="pt-BR">
                <a:solidFill>
                  <a:schemeClr val="lt1"/>
                </a:solidFill>
                <a:latin typeface="Roboto Slab"/>
                <a:ea typeface="Roboto Slab"/>
                <a:cs typeface="Roboto Slab"/>
                <a:sym typeface="Roboto Slab"/>
              </a:rPr>
              <a:t>) explorado na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década de 1990, que se destacou por proporcionar </a:t>
            </a:r>
            <a:r>
              <a:rPr lang="pt-BR">
                <a:solidFill>
                  <a:schemeClr val="lt1"/>
                </a:solidFill>
                <a:latin typeface="Roboto Slab"/>
                <a:ea typeface="Roboto Slab"/>
                <a:cs typeface="Roboto Slab"/>
                <a:sym typeface="Roboto Slab"/>
              </a:rPr>
              <a:t>experiências</a:t>
            </a:r>
            <a:r>
              <a:rPr lang="pt-BR">
                <a:solidFill>
                  <a:schemeClr val="lt1"/>
                </a:solidFill>
                <a:latin typeface="Roboto Slab"/>
                <a:ea typeface="Roboto Slab"/>
                <a:cs typeface="Roboto Slab"/>
                <a:sym typeface="Roboto Slab"/>
              </a:rPr>
              <a:t> mais ricas e interativas.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A RM integra elementos digitais ao ambiente real de forma mais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complexa a partir, por exemplo, de óculos inteligentes que utilizam câmeras e sensores para mapear o ambiente, permitindo a sobreposição de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objetos virtuais tridimensionais de maneira que interajam com o mundo real.</a:t>
            </a:r>
            <a:endParaRPr>
              <a:solidFill>
                <a:schemeClr val="lt1"/>
              </a:solidFill>
              <a:latin typeface="Roboto Slab"/>
              <a:ea typeface="Roboto Slab"/>
              <a:cs typeface="Roboto Slab"/>
              <a:sym typeface="Roboto Slab"/>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idx="2" type="subTitle"/>
          </p:nvPr>
        </p:nvSpPr>
        <p:spPr>
          <a:xfrm>
            <a:off x="2918850" y="629750"/>
            <a:ext cx="38379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Realidade Misturada (RM)</a:t>
            </a:r>
            <a:endParaRPr b="1" sz="2000">
              <a:latin typeface="Roboto Slab"/>
              <a:ea typeface="Roboto Slab"/>
              <a:cs typeface="Roboto Slab"/>
              <a:sym typeface="Roboto Slab"/>
            </a:endParaRPr>
          </a:p>
        </p:txBody>
      </p:sp>
      <p:pic>
        <p:nvPicPr>
          <p:cNvPr descr="Philips e Microsoft apresentaram no MWC em Barcelona, no último dia 24, um conceito único de realidade mista para a sala de cirurgia do futuro utilizando o HoloLens 2.&#10;&#10;Saiba mais em: https://www.tecnolife.com.br/diagnostico-por-imagem/2019/02/microsoft-lanca-hololens-2-em-parceria-com-a-philips/" id="141" name="Google Shape;141;p26" title="Philips Azurion e Microsoft HoloLens 2">
            <a:hlinkClick r:id="rId3"/>
          </p:cNvPr>
          <p:cNvPicPr preferRelativeResize="0"/>
          <p:nvPr/>
        </p:nvPicPr>
        <p:blipFill>
          <a:blip r:embed="rId4">
            <a:alphaModFix/>
          </a:blip>
          <a:stretch>
            <a:fillRect/>
          </a:stretch>
        </p:blipFill>
        <p:spPr>
          <a:xfrm>
            <a:off x="1997050" y="1253825"/>
            <a:ext cx="5337475" cy="3049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idx="2" type="subTitle"/>
          </p:nvPr>
        </p:nvSpPr>
        <p:spPr>
          <a:xfrm>
            <a:off x="3133725" y="1354075"/>
            <a:ext cx="35454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Realidade </a:t>
            </a:r>
            <a:r>
              <a:rPr b="1" lang="pt-BR" sz="2000">
                <a:latin typeface="Roboto Slab"/>
                <a:ea typeface="Roboto Slab"/>
                <a:cs typeface="Roboto Slab"/>
                <a:sym typeface="Roboto Slab"/>
              </a:rPr>
              <a:t>Alternativa</a:t>
            </a:r>
            <a:r>
              <a:rPr b="1" lang="pt-BR" sz="2000">
                <a:latin typeface="Roboto Slab"/>
                <a:ea typeface="Roboto Slab"/>
                <a:cs typeface="Roboto Slab"/>
                <a:sym typeface="Roboto Slab"/>
              </a:rPr>
              <a:t>.</a:t>
            </a:r>
            <a:endParaRPr b="1" sz="2000">
              <a:latin typeface="Roboto Slab"/>
              <a:ea typeface="Roboto Slab"/>
              <a:cs typeface="Roboto Slab"/>
              <a:sym typeface="Roboto Slab"/>
            </a:endParaRPr>
          </a:p>
        </p:txBody>
      </p:sp>
      <p:sp>
        <p:nvSpPr>
          <p:cNvPr id="147" name="Google Shape;147;p27"/>
          <p:cNvSpPr txBox="1"/>
          <p:nvPr/>
        </p:nvSpPr>
        <p:spPr>
          <a:xfrm>
            <a:off x="1221225" y="1992625"/>
            <a:ext cx="7370400" cy="17430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pt-BR">
                <a:solidFill>
                  <a:schemeClr val="lt1"/>
                </a:solidFill>
                <a:latin typeface="Roboto Slab"/>
                <a:ea typeface="Roboto Slab"/>
                <a:cs typeface="Roboto Slab"/>
                <a:sym typeface="Roboto Slab"/>
              </a:rPr>
              <a:t>Trata-se da interseção entre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b="1" lang="pt-BR">
                <a:solidFill>
                  <a:schemeClr val="lt1"/>
                </a:solidFill>
                <a:latin typeface="Roboto Slab"/>
                <a:ea typeface="Roboto Slab"/>
                <a:cs typeface="Roboto Slab"/>
                <a:sym typeface="Roboto Slab"/>
              </a:rPr>
              <a:t>Realidade Virtual</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RV</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Realidade Aumentada</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RA</a:t>
            </a:r>
            <a:r>
              <a:rPr lang="pt-BR">
                <a:solidFill>
                  <a:schemeClr val="lt1"/>
                </a:solidFill>
                <a:latin typeface="Roboto Slab"/>
                <a:ea typeface="Roboto Slab"/>
                <a:cs typeface="Roboto Slab"/>
                <a:sym typeface="Roboto Slab"/>
              </a:rPr>
              <a:t>) e </a:t>
            </a:r>
            <a:r>
              <a:rPr b="1" lang="pt-BR">
                <a:solidFill>
                  <a:schemeClr val="lt1"/>
                </a:solidFill>
                <a:latin typeface="Roboto Slab"/>
                <a:ea typeface="Roboto Slab"/>
                <a:cs typeface="Roboto Slab"/>
                <a:sym typeface="Roboto Slab"/>
              </a:rPr>
              <a:t>Realidade Misturada</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RM</a:t>
            </a:r>
            <a:r>
              <a:rPr lang="pt-BR">
                <a:solidFill>
                  <a:schemeClr val="lt1"/>
                </a:solidFill>
                <a:latin typeface="Roboto Slab"/>
                <a:ea typeface="Roboto Slab"/>
                <a:cs typeface="Roboto Slab"/>
                <a:sym typeface="Roboto Slab"/>
              </a:rPr>
              <a:t>)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para mesclar elementos do mundo real com o virtual e propor experiências imersivas. Pode ser alcançado por meio de dispositivos vestíveis,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aplicativos móveis ou ambientes de simulação que permitam aos usuários interagir com conteúdos virtuais enquanto permanecem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conectados ao mundo real.</a:t>
            </a:r>
            <a:endParaRPr>
              <a:solidFill>
                <a:schemeClr val="lt1"/>
              </a:solidFill>
              <a:latin typeface="Roboto Slab"/>
              <a:ea typeface="Roboto Slab"/>
              <a:cs typeface="Roboto Slab"/>
              <a:sym typeface="Roboto Slab"/>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8"/>
          <p:cNvPicPr preferRelativeResize="0"/>
          <p:nvPr/>
        </p:nvPicPr>
        <p:blipFill>
          <a:blip r:embed="rId3">
            <a:alphaModFix/>
          </a:blip>
          <a:stretch>
            <a:fillRect/>
          </a:stretch>
        </p:blipFill>
        <p:spPr>
          <a:xfrm>
            <a:off x="3709200" y="1099050"/>
            <a:ext cx="1725600" cy="3072300"/>
          </a:xfrm>
          <a:prstGeom prst="round2DiagRect">
            <a:avLst>
              <a:gd fmla="val 16667" name="adj1"/>
              <a:gd fmla="val 0" name="adj2"/>
            </a:avLst>
          </a:prstGeom>
          <a:noFill/>
          <a:ln>
            <a:noFill/>
          </a:ln>
        </p:spPr>
      </p:pic>
      <p:sp>
        <p:nvSpPr>
          <p:cNvPr id="153" name="Google Shape;153;p28"/>
          <p:cNvSpPr txBox="1"/>
          <p:nvPr>
            <p:ph idx="2" type="subTitle"/>
          </p:nvPr>
        </p:nvSpPr>
        <p:spPr>
          <a:xfrm>
            <a:off x="3112175" y="571050"/>
            <a:ext cx="35454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Realidade Alternativa.</a:t>
            </a:r>
            <a:endParaRPr b="1" sz="2000">
              <a:latin typeface="Roboto Slab"/>
              <a:ea typeface="Roboto Slab"/>
              <a:cs typeface="Roboto Slab"/>
              <a:sym typeface="Roboto Slab"/>
            </a:endParaRPr>
          </a:p>
        </p:txBody>
      </p:sp>
      <p:sp>
        <p:nvSpPr>
          <p:cNvPr id="154" name="Google Shape;154;p28"/>
          <p:cNvSpPr txBox="1"/>
          <p:nvPr/>
        </p:nvSpPr>
        <p:spPr>
          <a:xfrm>
            <a:off x="3912750" y="4171350"/>
            <a:ext cx="13185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900">
                <a:solidFill>
                  <a:schemeClr val="lt1"/>
                </a:solidFill>
                <a:latin typeface="Roboto Slab"/>
                <a:ea typeface="Roboto Slab"/>
                <a:cs typeface="Roboto Slab"/>
                <a:sym typeface="Roboto Slab"/>
              </a:rPr>
              <a:t>Pokémon GO, 2016</a:t>
            </a:r>
            <a:endParaRPr sz="900">
              <a:solidFill>
                <a:schemeClr val="lt1"/>
              </a:solidFill>
              <a:latin typeface="Roboto Slab"/>
              <a:ea typeface="Roboto Slab"/>
              <a:cs typeface="Roboto Slab"/>
              <a:sym typeface="Roboto Slab"/>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9"/>
          <p:cNvSpPr txBox="1"/>
          <p:nvPr>
            <p:ph idx="2" type="subTitle"/>
          </p:nvPr>
        </p:nvSpPr>
        <p:spPr>
          <a:xfrm>
            <a:off x="335850" y="40707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Óculos Estereoscópico</a:t>
            </a:r>
            <a:endParaRPr b="1" sz="2000">
              <a:latin typeface="Roboto Slab"/>
              <a:ea typeface="Roboto Slab"/>
              <a:cs typeface="Roboto Slab"/>
              <a:sym typeface="Roboto Slab"/>
            </a:endParaRPr>
          </a:p>
        </p:txBody>
      </p:sp>
      <p:sp>
        <p:nvSpPr>
          <p:cNvPr id="160" name="Google Shape;160;p29"/>
          <p:cNvSpPr txBox="1"/>
          <p:nvPr/>
        </p:nvSpPr>
        <p:spPr>
          <a:xfrm>
            <a:off x="335850" y="2177913"/>
            <a:ext cx="4493700" cy="11853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pt-BR" sz="1300">
                <a:solidFill>
                  <a:schemeClr val="lt1"/>
                </a:solidFill>
                <a:latin typeface="Roboto Slab"/>
                <a:ea typeface="Roboto Slab"/>
                <a:cs typeface="Roboto Slab"/>
                <a:sym typeface="Roboto Slab"/>
              </a:rPr>
              <a:t>Óculos estereoscópicos, ou Head Mounted Displays (HMDs), são dispositivos usados para apresentar imagens tridimensionais (3D) ao usuário. Eles criam a ilusão de profundidade, permitindo uma experiência visual mais imersiva.</a:t>
            </a:r>
            <a:endParaRPr sz="1300">
              <a:solidFill>
                <a:schemeClr val="lt1"/>
              </a:solidFill>
              <a:latin typeface="Roboto Slab"/>
              <a:ea typeface="Roboto Slab"/>
              <a:cs typeface="Roboto Slab"/>
              <a:sym typeface="Roboto Slab"/>
            </a:endParaRPr>
          </a:p>
        </p:txBody>
      </p:sp>
      <p:pic>
        <p:nvPicPr>
          <p:cNvPr id="161" name="Google Shape;161;p29"/>
          <p:cNvPicPr preferRelativeResize="0"/>
          <p:nvPr/>
        </p:nvPicPr>
        <p:blipFill>
          <a:blip r:embed="rId3">
            <a:alphaModFix/>
          </a:blip>
          <a:stretch>
            <a:fillRect/>
          </a:stretch>
        </p:blipFill>
        <p:spPr>
          <a:xfrm>
            <a:off x="5203750" y="1208275"/>
            <a:ext cx="3124575" cy="3124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idx="2" type="subTitle"/>
          </p:nvPr>
        </p:nvSpPr>
        <p:spPr>
          <a:xfrm>
            <a:off x="335850" y="40707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Óculos Estereoscópico</a:t>
            </a:r>
            <a:endParaRPr b="1" sz="2000">
              <a:latin typeface="Roboto Slab"/>
              <a:ea typeface="Roboto Slab"/>
              <a:cs typeface="Roboto Slab"/>
              <a:sym typeface="Roboto Slab"/>
            </a:endParaRPr>
          </a:p>
        </p:txBody>
      </p:sp>
      <p:sp>
        <p:nvSpPr>
          <p:cNvPr id="167" name="Google Shape;167;p30"/>
          <p:cNvSpPr txBox="1"/>
          <p:nvPr/>
        </p:nvSpPr>
        <p:spPr>
          <a:xfrm>
            <a:off x="75425" y="1378800"/>
            <a:ext cx="7562100" cy="2385900"/>
          </a:xfrm>
          <a:prstGeom prst="rect">
            <a:avLst/>
          </a:prstGeom>
          <a:noFill/>
          <a:ln>
            <a:noFill/>
          </a:ln>
        </p:spPr>
        <p:txBody>
          <a:bodyPr anchorCtr="0" anchor="t" bIns="91425" lIns="91425" spcFirstLastPara="1" rIns="91425" wrap="square" tIns="91425">
            <a:spAutoFit/>
          </a:bodyPr>
          <a:lstStyle/>
          <a:p>
            <a:pPr indent="-311150" lvl="0" marL="457200" rtl="0" algn="just">
              <a:spcBef>
                <a:spcPts val="0"/>
              </a:spcBef>
              <a:spcAft>
                <a:spcPts val="0"/>
              </a:spcAft>
              <a:buClr>
                <a:schemeClr val="lt1"/>
              </a:buClr>
              <a:buSzPts val="1300"/>
              <a:buFont typeface="Roboto Slab"/>
              <a:buChar char="●"/>
            </a:pPr>
            <a:r>
              <a:rPr lang="pt-BR" sz="1300">
                <a:solidFill>
                  <a:schemeClr val="lt1"/>
                </a:solidFill>
                <a:latin typeface="Roboto Slab"/>
                <a:ea typeface="Roboto Slab"/>
                <a:cs typeface="Roboto Slab"/>
                <a:sym typeface="Roboto Slab"/>
              </a:rPr>
              <a:t>Simulação da Visão Humana: A estereoscopia simula a forma como os seres humanos naturalmente </a:t>
            </a:r>
            <a:r>
              <a:rPr lang="pt-BR" sz="1300">
                <a:solidFill>
                  <a:schemeClr val="lt1"/>
                </a:solidFill>
                <a:latin typeface="Roboto Slab"/>
                <a:ea typeface="Roboto Slab"/>
                <a:cs typeface="Roboto Slab"/>
                <a:sym typeface="Roboto Slab"/>
              </a:rPr>
              <a:t>vêem</a:t>
            </a:r>
            <a:r>
              <a:rPr lang="pt-BR" sz="1300">
                <a:solidFill>
                  <a:schemeClr val="lt1"/>
                </a:solidFill>
                <a:latin typeface="Roboto Slab"/>
                <a:ea typeface="Roboto Slab"/>
                <a:cs typeface="Roboto Slab"/>
                <a:sym typeface="Roboto Slab"/>
              </a:rPr>
              <a:t> o mundo com dois olhos, cada um captando uma imagem ligeiramente diferente do ambiente.</a:t>
            </a:r>
            <a:endParaRPr sz="1300">
              <a:solidFill>
                <a:schemeClr val="lt1"/>
              </a:solidFill>
              <a:latin typeface="Roboto Slab"/>
              <a:ea typeface="Roboto Slab"/>
              <a:cs typeface="Roboto Slab"/>
              <a:sym typeface="Roboto Slab"/>
            </a:endParaRPr>
          </a:p>
          <a:p>
            <a:pPr indent="0" lvl="0" marL="914400" rtl="0" algn="just">
              <a:spcBef>
                <a:spcPts val="0"/>
              </a:spcBef>
              <a:spcAft>
                <a:spcPts val="0"/>
              </a:spcAft>
              <a:buNone/>
            </a:pPr>
            <a:r>
              <a:t/>
            </a:r>
            <a:endParaRPr sz="1300">
              <a:solidFill>
                <a:schemeClr val="lt1"/>
              </a:solidFill>
              <a:latin typeface="Roboto Slab"/>
              <a:ea typeface="Roboto Slab"/>
              <a:cs typeface="Roboto Slab"/>
              <a:sym typeface="Roboto Slab"/>
            </a:endParaRPr>
          </a:p>
          <a:p>
            <a:pPr indent="-311150" lvl="0" marL="457200" rtl="0" algn="just">
              <a:spcBef>
                <a:spcPts val="0"/>
              </a:spcBef>
              <a:spcAft>
                <a:spcPts val="0"/>
              </a:spcAft>
              <a:buClr>
                <a:schemeClr val="lt1"/>
              </a:buClr>
              <a:buSzPts val="1300"/>
              <a:buFont typeface="Roboto Slab"/>
              <a:buChar char="●"/>
            </a:pPr>
            <a:r>
              <a:rPr lang="pt-BR" sz="1300">
                <a:solidFill>
                  <a:schemeClr val="lt1"/>
                </a:solidFill>
                <a:latin typeface="Roboto Slab"/>
                <a:ea typeface="Roboto Slab"/>
                <a:cs typeface="Roboto Slab"/>
                <a:sym typeface="Roboto Slab"/>
              </a:rPr>
              <a:t>Ângulos Diferentes: Cada olho vê o mundo a partir de um ângulo ligeiramente diferente. Essa pequena variação é crucial para a nossa capacidade de perceber a profundidade.</a:t>
            </a:r>
            <a:endParaRPr sz="1300">
              <a:solidFill>
                <a:schemeClr val="lt1"/>
              </a:solidFill>
              <a:latin typeface="Roboto Slab"/>
              <a:ea typeface="Roboto Slab"/>
              <a:cs typeface="Roboto Slab"/>
              <a:sym typeface="Roboto Slab"/>
            </a:endParaRPr>
          </a:p>
          <a:p>
            <a:pPr indent="0" lvl="0" marL="914400" rtl="0" algn="just">
              <a:spcBef>
                <a:spcPts val="0"/>
              </a:spcBef>
              <a:spcAft>
                <a:spcPts val="0"/>
              </a:spcAft>
              <a:buNone/>
            </a:pPr>
            <a:r>
              <a:t/>
            </a:r>
            <a:endParaRPr sz="1300">
              <a:solidFill>
                <a:schemeClr val="lt1"/>
              </a:solidFill>
              <a:latin typeface="Roboto Slab"/>
              <a:ea typeface="Roboto Slab"/>
              <a:cs typeface="Roboto Slab"/>
              <a:sym typeface="Roboto Slab"/>
            </a:endParaRPr>
          </a:p>
          <a:p>
            <a:pPr indent="-311150" lvl="0" marL="457200" rtl="0" algn="just">
              <a:spcBef>
                <a:spcPts val="0"/>
              </a:spcBef>
              <a:spcAft>
                <a:spcPts val="0"/>
              </a:spcAft>
              <a:buClr>
                <a:schemeClr val="lt1"/>
              </a:buClr>
              <a:buSzPts val="1300"/>
              <a:buFont typeface="Roboto Slab"/>
              <a:buChar char="●"/>
            </a:pPr>
            <a:r>
              <a:rPr lang="pt-BR" sz="1300">
                <a:solidFill>
                  <a:schemeClr val="lt1"/>
                </a:solidFill>
                <a:latin typeface="Roboto Slab"/>
                <a:ea typeface="Roboto Slab"/>
                <a:cs typeface="Roboto Slab"/>
                <a:sym typeface="Roboto Slab"/>
              </a:rPr>
              <a:t>Tecnologia de Óculos: Em sistemas estereoscópicos, como cinemas 3D, essa variação é replicada através de duas imagens projetadas separadamente para cada olho, geralmente usando óculos especiais para garantir que cada olho veja apenas a imagem pretendida.</a:t>
            </a:r>
            <a:endParaRPr sz="1300">
              <a:solidFill>
                <a:schemeClr val="lt1"/>
              </a:solidFill>
              <a:latin typeface="Roboto Slab"/>
              <a:ea typeface="Roboto Slab"/>
              <a:cs typeface="Roboto Slab"/>
              <a:sym typeface="Roboto Slab"/>
            </a:endParaRPr>
          </a:p>
          <a:p>
            <a:pPr indent="457200" lvl="0" marL="0" rtl="0" algn="just">
              <a:spcBef>
                <a:spcPts val="0"/>
              </a:spcBef>
              <a:spcAft>
                <a:spcPts val="0"/>
              </a:spcAft>
              <a:buNone/>
            </a:pPr>
            <a:r>
              <a:t/>
            </a:r>
            <a:endParaRPr sz="1300">
              <a:solidFill>
                <a:schemeClr val="lt1"/>
              </a:solidFill>
              <a:latin typeface="Roboto Slab"/>
              <a:ea typeface="Roboto Slab"/>
              <a:cs typeface="Roboto Slab"/>
              <a:sym typeface="Roboto Slab"/>
            </a:endParaRPr>
          </a:p>
        </p:txBody>
      </p:sp>
      <p:sp>
        <p:nvSpPr>
          <p:cNvPr id="168" name="Google Shape;168;p30"/>
          <p:cNvSpPr txBox="1"/>
          <p:nvPr>
            <p:ph idx="2" type="subTitle"/>
          </p:nvPr>
        </p:nvSpPr>
        <p:spPr>
          <a:xfrm>
            <a:off x="711225" y="710300"/>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1500">
                <a:latin typeface="Roboto Slab"/>
                <a:ea typeface="Roboto Slab"/>
                <a:cs typeface="Roboto Slab"/>
                <a:sym typeface="Roboto Slab"/>
              </a:rPr>
              <a:t>Dois Olhos, Duas Imagens</a:t>
            </a:r>
            <a:endParaRPr b="1" sz="1500">
              <a:latin typeface="Roboto Slab"/>
              <a:ea typeface="Roboto Slab"/>
              <a:cs typeface="Roboto Slab"/>
              <a:sym typeface="Roboto Slab"/>
            </a:endParaRPr>
          </a:p>
        </p:txBody>
      </p:sp>
      <p:pic>
        <p:nvPicPr>
          <p:cNvPr id="169" name="Google Shape;169;p30"/>
          <p:cNvPicPr preferRelativeResize="0"/>
          <p:nvPr/>
        </p:nvPicPr>
        <p:blipFill>
          <a:blip r:embed="rId3">
            <a:alphaModFix/>
          </a:blip>
          <a:stretch>
            <a:fillRect/>
          </a:stretch>
        </p:blipFill>
        <p:spPr>
          <a:xfrm>
            <a:off x="3756350" y="3522000"/>
            <a:ext cx="1631300" cy="1539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idx="2" type="subTitle"/>
          </p:nvPr>
        </p:nvSpPr>
        <p:spPr>
          <a:xfrm>
            <a:off x="335850" y="40707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Óculos Estereoscópico</a:t>
            </a:r>
            <a:endParaRPr b="1" sz="2000">
              <a:latin typeface="Roboto Slab"/>
              <a:ea typeface="Roboto Slab"/>
              <a:cs typeface="Roboto Slab"/>
              <a:sym typeface="Roboto Slab"/>
            </a:endParaRPr>
          </a:p>
        </p:txBody>
      </p:sp>
      <p:sp>
        <p:nvSpPr>
          <p:cNvPr id="175" name="Google Shape;175;p31"/>
          <p:cNvSpPr txBox="1"/>
          <p:nvPr>
            <p:ph idx="2" type="subTitle"/>
          </p:nvPr>
        </p:nvSpPr>
        <p:spPr>
          <a:xfrm>
            <a:off x="593850" y="69372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1500">
                <a:latin typeface="Roboto Slab"/>
                <a:ea typeface="Roboto Slab"/>
                <a:cs typeface="Roboto Slab"/>
                <a:sym typeface="Roboto Slab"/>
              </a:rPr>
              <a:t>Tipos Lentes</a:t>
            </a:r>
            <a:endParaRPr b="1" sz="1500">
              <a:latin typeface="Roboto Slab"/>
              <a:ea typeface="Roboto Slab"/>
              <a:cs typeface="Roboto Slab"/>
              <a:sym typeface="Roboto Slab"/>
            </a:endParaRPr>
          </a:p>
        </p:txBody>
      </p:sp>
      <p:sp>
        <p:nvSpPr>
          <p:cNvPr id="176" name="Google Shape;176;p31"/>
          <p:cNvSpPr txBox="1"/>
          <p:nvPr>
            <p:ph idx="2" type="subTitle"/>
          </p:nvPr>
        </p:nvSpPr>
        <p:spPr>
          <a:xfrm>
            <a:off x="593850" y="1221725"/>
            <a:ext cx="8472300" cy="3838800"/>
          </a:xfrm>
          <a:prstGeom prst="rect">
            <a:avLst/>
          </a:prstGeom>
        </p:spPr>
        <p:txBody>
          <a:bodyPr anchorCtr="0" anchor="b" bIns="91425" lIns="91425" spcFirstLastPara="1" rIns="91425" wrap="square" tIns="91425">
            <a:normAutofit fontScale="70000" lnSpcReduction="10000"/>
          </a:bodyPr>
          <a:lstStyle/>
          <a:p>
            <a:pPr indent="-308610" lvl="0" marL="457200" rtl="0" algn="l">
              <a:lnSpc>
                <a:spcPct val="115000"/>
              </a:lnSpc>
              <a:spcBef>
                <a:spcPts val="0"/>
              </a:spcBef>
              <a:spcAft>
                <a:spcPts val="0"/>
              </a:spcAft>
              <a:buSzPct val="90000"/>
              <a:buFont typeface="Roboto Slab"/>
              <a:buChar char="●"/>
            </a:pPr>
            <a:r>
              <a:rPr b="1" lang="pt-BR" sz="2000">
                <a:latin typeface="Roboto Slab"/>
                <a:ea typeface="Roboto Slab"/>
                <a:cs typeface="Roboto Slab"/>
                <a:sym typeface="Roboto Slab"/>
              </a:rPr>
              <a:t>Lentes passivas</a:t>
            </a:r>
            <a:r>
              <a:rPr b="1" lang="pt-BR" sz="1800">
                <a:latin typeface="Roboto Slab"/>
                <a:ea typeface="Roboto Slab"/>
                <a:cs typeface="Roboto Slab"/>
                <a:sym typeface="Roboto Slab"/>
              </a:rPr>
              <a:t>: </a:t>
            </a:r>
            <a:endParaRPr b="1" sz="1800">
              <a:latin typeface="Roboto Slab"/>
              <a:ea typeface="Roboto Slab"/>
              <a:cs typeface="Roboto Slab"/>
              <a:sym typeface="Roboto Slab"/>
            </a:endParaRPr>
          </a:p>
          <a:p>
            <a:pPr indent="-295275" lvl="1" marL="914400" rtl="0" algn="l">
              <a:lnSpc>
                <a:spcPct val="115000"/>
              </a:lnSpc>
              <a:spcBef>
                <a:spcPts val="0"/>
              </a:spcBef>
              <a:spcAft>
                <a:spcPts val="0"/>
              </a:spcAft>
              <a:buSzPct val="85714"/>
              <a:buFont typeface="Roboto Slab"/>
              <a:buChar char="○"/>
            </a:pPr>
            <a:r>
              <a:rPr b="1" lang="pt-BR" sz="1750">
                <a:latin typeface="Roboto Slab"/>
                <a:ea typeface="Roboto Slab"/>
                <a:cs typeface="Roboto Slab"/>
                <a:sym typeface="Roboto Slab"/>
              </a:rPr>
              <a:t>Bloqueio de Cores</a:t>
            </a:r>
            <a:r>
              <a:rPr b="1" lang="pt-BR" sz="1500">
                <a:latin typeface="Roboto Slab"/>
                <a:ea typeface="Roboto Slab"/>
                <a:cs typeface="Roboto Slab"/>
                <a:sym typeface="Roboto Slab"/>
              </a:rPr>
              <a:t>: Utiliza a tecnologia para bloquear certas cores para cada olho, criando uma percepção tridimensional.</a:t>
            </a:r>
            <a:endParaRPr b="1" sz="1500">
              <a:latin typeface="Roboto Slab"/>
              <a:ea typeface="Roboto Slab"/>
              <a:cs typeface="Roboto Slab"/>
              <a:sym typeface="Roboto Slab"/>
            </a:endParaRPr>
          </a:p>
          <a:p>
            <a:pPr indent="0" lvl="0" marL="914400" rtl="0" algn="l">
              <a:lnSpc>
                <a:spcPct val="115000"/>
              </a:lnSpc>
              <a:spcBef>
                <a:spcPts val="0"/>
              </a:spcBef>
              <a:spcAft>
                <a:spcPts val="0"/>
              </a:spcAft>
              <a:buNone/>
            </a:pPr>
            <a:r>
              <a:t/>
            </a:r>
            <a:endParaRPr b="1" sz="1500">
              <a:latin typeface="Roboto Slab"/>
              <a:ea typeface="Roboto Slab"/>
              <a:cs typeface="Roboto Slab"/>
              <a:sym typeface="Roboto Slab"/>
            </a:endParaRPr>
          </a:p>
          <a:p>
            <a:pPr indent="-295275" lvl="1" marL="914400" rtl="0" algn="l">
              <a:lnSpc>
                <a:spcPct val="115000"/>
              </a:lnSpc>
              <a:spcBef>
                <a:spcPts val="0"/>
              </a:spcBef>
              <a:spcAft>
                <a:spcPts val="0"/>
              </a:spcAft>
              <a:buSzPct val="85714"/>
              <a:buFont typeface="Roboto Slab"/>
              <a:buChar char="○"/>
            </a:pPr>
            <a:r>
              <a:rPr b="1" lang="pt-BR" sz="1750">
                <a:latin typeface="Roboto Slab"/>
                <a:ea typeface="Roboto Slab"/>
                <a:cs typeface="Roboto Slab"/>
                <a:sym typeface="Roboto Slab"/>
              </a:rPr>
              <a:t>Lentes Anáglifas</a:t>
            </a:r>
            <a:r>
              <a:rPr b="1" lang="pt-BR" sz="1500">
                <a:latin typeface="Roboto Slab"/>
                <a:ea typeface="Roboto Slab"/>
                <a:cs typeface="Roboto Slab"/>
                <a:sym typeface="Roboto Slab"/>
              </a:rPr>
              <a:t>: Os óculos com lentes vermelhas e azuis aproveitam esta tecnologia. As duas imagens, azul e vermelha, entrelaçadas na tela, proporcionam o efeito 3D quando vistas com os óculos.</a:t>
            </a:r>
            <a:endParaRPr b="1" sz="1500">
              <a:latin typeface="Roboto Slab"/>
              <a:ea typeface="Roboto Slab"/>
              <a:cs typeface="Roboto Slab"/>
              <a:sym typeface="Roboto Slab"/>
            </a:endParaRPr>
          </a:p>
          <a:p>
            <a:pPr indent="0" lvl="0" marL="914400" rtl="0" algn="l">
              <a:lnSpc>
                <a:spcPct val="115000"/>
              </a:lnSpc>
              <a:spcBef>
                <a:spcPts val="0"/>
              </a:spcBef>
              <a:spcAft>
                <a:spcPts val="0"/>
              </a:spcAft>
              <a:buNone/>
            </a:pPr>
            <a:r>
              <a:t/>
            </a:r>
            <a:endParaRPr b="1" sz="1500">
              <a:latin typeface="Roboto Slab"/>
              <a:ea typeface="Roboto Slab"/>
              <a:cs typeface="Roboto Slab"/>
              <a:sym typeface="Roboto Slab"/>
            </a:endParaRPr>
          </a:p>
          <a:p>
            <a:pPr indent="-295275" lvl="1" marL="914400" rtl="0" algn="l">
              <a:lnSpc>
                <a:spcPct val="115000"/>
              </a:lnSpc>
              <a:spcBef>
                <a:spcPts val="0"/>
              </a:spcBef>
              <a:spcAft>
                <a:spcPts val="0"/>
              </a:spcAft>
              <a:buSzPct val="88235"/>
              <a:buFont typeface="Roboto Slab"/>
              <a:buChar char="○"/>
            </a:pPr>
            <a:r>
              <a:rPr b="1" lang="pt-BR" sz="1700">
                <a:latin typeface="Roboto Slab"/>
                <a:ea typeface="Roboto Slab"/>
                <a:cs typeface="Roboto Slab"/>
                <a:sym typeface="Roboto Slab"/>
              </a:rPr>
              <a:t>Óculos Polarizados:</a:t>
            </a:r>
            <a:r>
              <a:rPr b="1" lang="pt-BR" sz="1500">
                <a:latin typeface="Roboto Slab"/>
                <a:ea typeface="Roboto Slab"/>
                <a:cs typeface="Roboto Slab"/>
                <a:sym typeface="Roboto Slab"/>
              </a:rPr>
              <a:t> Método mais moderno que funciona bloqueando ondas de luz visível. Cada imagem é polarizada de modo que os óculos mostrem uma imagem para cada olho, criando o efeito 3D. A inclinação da cabeça pode quebrar esse efeito.</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p:txBody>
      </p:sp>
      <p:pic>
        <p:nvPicPr>
          <p:cNvPr id="177" name="Google Shape;177;p31"/>
          <p:cNvPicPr preferRelativeResize="0"/>
          <p:nvPr/>
        </p:nvPicPr>
        <p:blipFill>
          <a:blip r:embed="rId3">
            <a:alphaModFix/>
          </a:blip>
          <a:stretch>
            <a:fillRect/>
          </a:stretch>
        </p:blipFill>
        <p:spPr>
          <a:xfrm>
            <a:off x="1609175" y="3396750"/>
            <a:ext cx="2365025" cy="1497850"/>
          </a:xfrm>
          <a:prstGeom prst="rect">
            <a:avLst/>
          </a:prstGeom>
          <a:noFill/>
          <a:ln>
            <a:noFill/>
          </a:ln>
        </p:spPr>
      </p:pic>
      <p:pic>
        <p:nvPicPr>
          <p:cNvPr id="178" name="Google Shape;178;p31"/>
          <p:cNvPicPr preferRelativeResize="0"/>
          <p:nvPr/>
        </p:nvPicPr>
        <p:blipFill>
          <a:blip r:embed="rId4">
            <a:alphaModFix/>
          </a:blip>
          <a:stretch>
            <a:fillRect/>
          </a:stretch>
        </p:blipFill>
        <p:spPr>
          <a:xfrm>
            <a:off x="6063500" y="3396750"/>
            <a:ext cx="2365026" cy="1497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2"/>
          <p:cNvSpPr txBox="1"/>
          <p:nvPr>
            <p:ph idx="2" type="subTitle"/>
          </p:nvPr>
        </p:nvSpPr>
        <p:spPr>
          <a:xfrm>
            <a:off x="335850" y="16572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Óculos Estereoscópico</a:t>
            </a:r>
            <a:endParaRPr b="1" sz="2000">
              <a:latin typeface="Roboto Slab"/>
              <a:ea typeface="Roboto Slab"/>
              <a:cs typeface="Roboto Slab"/>
              <a:sym typeface="Roboto Slab"/>
            </a:endParaRPr>
          </a:p>
        </p:txBody>
      </p:sp>
      <p:sp>
        <p:nvSpPr>
          <p:cNvPr id="184" name="Google Shape;184;p32"/>
          <p:cNvSpPr txBox="1"/>
          <p:nvPr>
            <p:ph idx="2" type="subTitle"/>
          </p:nvPr>
        </p:nvSpPr>
        <p:spPr>
          <a:xfrm>
            <a:off x="593850" y="461950"/>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1500">
                <a:latin typeface="Roboto Slab"/>
                <a:ea typeface="Roboto Slab"/>
                <a:cs typeface="Roboto Slab"/>
                <a:sym typeface="Roboto Slab"/>
              </a:rPr>
              <a:t>Tipos Lentes</a:t>
            </a:r>
            <a:endParaRPr b="1" sz="1500">
              <a:latin typeface="Roboto Slab"/>
              <a:ea typeface="Roboto Slab"/>
              <a:cs typeface="Roboto Slab"/>
              <a:sym typeface="Roboto Slab"/>
            </a:endParaRPr>
          </a:p>
        </p:txBody>
      </p:sp>
      <p:sp>
        <p:nvSpPr>
          <p:cNvPr id="185" name="Google Shape;185;p32"/>
          <p:cNvSpPr txBox="1"/>
          <p:nvPr>
            <p:ph idx="2" type="subTitle"/>
          </p:nvPr>
        </p:nvSpPr>
        <p:spPr>
          <a:xfrm>
            <a:off x="593850" y="989950"/>
            <a:ext cx="8472300" cy="3838800"/>
          </a:xfrm>
          <a:prstGeom prst="rect">
            <a:avLst/>
          </a:prstGeom>
        </p:spPr>
        <p:txBody>
          <a:bodyPr anchorCtr="0" anchor="b" bIns="91425" lIns="91425" spcFirstLastPara="1" rIns="91425" wrap="square" tIns="91425">
            <a:normAutofit fontScale="70000" lnSpcReduction="10000"/>
          </a:bodyPr>
          <a:lstStyle/>
          <a:p>
            <a:pPr indent="-308610" lvl="0" marL="457200" rtl="0" algn="l">
              <a:lnSpc>
                <a:spcPct val="115000"/>
              </a:lnSpc>
              <a:spcBef>
                <a:spcPts val="0"/>
              </a:spcBef>
              <a:spcAft>
                <a:spcPts val="0"/>
              </a:spcAft>
              <a:buSzPct val="90000"/>
              <a:buFont typeface="Roboto Slab"/>
              <a:buChar char="●"/>
            </a:pPr>
            <a:r>
              <a:rPr b="1" lang="pt-BR" sz="2000">
                <a:latin typeface="Roboto Slab"/>
                <a:ea typeface="Roboto Slab"/>
                <a:cs typeface="Roboto Slab"/>
                <a:sym typeface="Roboto Slab"/>
              </a:rPr>
              <a:t>Lentes ativas</a:t>
            </a:r>
            <a:r>
              <a:rPr b="1" lang="pt-BR" sz="1800">
                <a:latin typeface="Roboto Slab"/>
                <a:ea typeface="Roboto Slab"/>
                <a:cs typeface="Roboto Slab"/>
                <a:sym typeface="Roboto Slab"/>
              </a:rPr>
              <a:t>: </a:t>
            </a:r>
            <a:endParaRPr b="1" sz="1800">
              <a:latin typeface="Roboto Slab"/>
              <a:ea typeface="Roboto Slab"/>
              <a:cs typeface="Roboto Slab"/>
              <a:sym typeface="Roboto Slab"/>
            </a:endParaRPr>
          </a:p>
          <a:p>
            <a:pPr indent="-295275" lvl="1" marL="914400" rtl="0" algn="l">
              <a:lnSpc>
                <a:spcPct val="115000"/>
              </a:lnSpc>
              <a:spcBef>
                <a:spcPts val="0"/>
              </a:spcBef>
              <a:spcAft>
                <a:spcPts val="0"/>
              </a:spcAft>
              <a:buSzPct val="85714"/>
              <a:buFont typeface="Roboto Slab"/>
              <a:buChar char="○"/>
            </a:pPr>
            <a:r>
              <a:rPr b="1" lang="pt-BR" sz="1750">
                <a:latin typeface="Roboto Slab"/>
                <a:ea typeface="Roboto Slab"/>
                <a:cs typeface="Roboto Slab"/>
                <a:sym typeface="Roboto Slab"/>
              </a:rPr>
              <a:t>Pequenas Telas de LCD: </a:t>
            </a:r>
            <a:r>
              <a:rPr b="1" lang="pt-BR" sz="1500">
                <a:latin typeface="Roboto Slab"/>
                <a:ea typeface="Roboto Slab"/>
                <a:cs typeface="Roboto Slab"/>
                <a:sym typeface="Roboto Slab"/>
              </a:rPr>
              <a:t>Funcionam como pequenas telas de LCD, controlando rapidamente o que cada olho vê. O processo é tão rápido que o cérebro não detecta as lentes piscando.</a:t>
            </a:r>
            <a:endParaRPr b="1" sz="1500">
              <a:latin typeface="Roboto Slab"/>
              <a:ea typeface="Roboto Slab"/>
              <a:cs typeface="Roboto Slab"/>
              <a:sym typeface="Roboto Slab"/>
            </a:endParaRPr>
          </a:p>
          <a:p>
            <a:pPr indent="0" lvl="0" marL="914400" rtl="0" algn="l">
              <a:lnSpc>
                <a:spcPct val="115000"/>
              </a:lnSpc>
              <a:spcBef>
                <a:spcPts val="0"/>
              </a:spcBef>
              <a:spcAft>
                <a:spcPts val="0"/>
              </a:spcAft>
              <a:buNone/>
            </a:pPr>
            <a:r>
              <a:t/>
            </a:r>
            <a:endParaRPr b="1" sz="1500">
              <a:latin typeface="Roboto Slab"/>
              <a:ea typeface="Roboto Slab"/>
              <a:cs typeface="Roboto Slab"/>
              <a:sym typeface="Roboto Slab"/>
            </a:endParaRPr>
          </a:p>
          <a:p>
            <a:pPr indent="-295275" lvl="1" marL="914400" rtl="0" algn="l">
              <a:lnSpc>
                <a:spcPct val="115000"/>
              </a:lnSpc>
              <a:spcBef>
                <a:spcPts val="0"/>
              </a:spcBef>
              <a:spcAft>
                <a:spcPts val="0"/>
              </a:spcAft>
              <a:buSzPct val="85714"/>
              <a:buFont typeface="Roboto Slab"/>
              <a:buChar char="○"/>
            </a:pPr>
            <a:r>
              <a:rPr b="1" lang="pt-BR" sz="1750">
                <a:latin typeface="Roboto Slab"/>
                <a:ea typeface="Roboto Slab"/>
                <a:cs typeface="Roboto Slab"/>
                <a:sym typeface="Roboto Slab"/>
              </a:rPr>
              <a:t>Shutter Glasses: </a:t>
            </a:r>
            <a:r>
              <a:rPr b="1" lang="pt-BR" sz="1500">
                <a:latin typeface="Roboto Slab"/>
                <a:ea typeface="Roboto Slab"/>
                <a:cs typeface="Roboto Slab"/>
                <a:sym typeface="Roboto Slab"/>
              </a:rPr>
              <a:t>Como principal representante, utilizam pilhas e LCD nas lentes. A mudança de voltagem faz com que a lente se escureça, sincronizada com a tela, permitindo que cada olho veja a mesma imagem de diferentes ângulos.</a:t>
            </a:r>
            <a:endParaRPr b="1" sz="1500">
              <a:latin typeface="Roboto Slab"/>
              <a:ea typeface="Roboto Slab"/>
              <a:cs typeface="Roboto Slab"/>
              <a:sym typeface="Roboto Slab"/>
            </a:endParaRPr>
          </a:p>
          <a:p>
            <a:pPr indent="0" lvl="0" marL="914400" rtl="0" algn="l">
              <a:lnSpc>
                <a:spcPct val="115000"/>
              </a:lnSpc>
              <a:spcBef>
                <a:spcPts val="0"/>
              </a:spcBef>
              <a:spcAft>
                <a:spcPts val="0"/>
              </a:spcAft>
              <a:buNone/>
            </a:pPr>
            <a:r>
              <a:t/>
            </a:r>
            <a:endParaRPr b="1" sz="1750">
              <a:latin typeface="Roboto Slab"/>
              <a:ea typeface="Roboto Slab"/>
              <a:cs typeface="Roboto Slab"/>
              <a:sym typeface="Roboto Slab"/>
            </a:endParaRPr>
          </a:p>
          <a:p>
            <a:pPr indent="-295275" lvl="1" marL="914400" rtl="0" algn="l">
              <a:lnSpc>
                <a:spcPct val="115000"/>
              </a:lnSpc>
              <a:spcBef>
                <a:spcPts val="0"/>
              </a:spcBef>
              <a:spcAft>
                <a:spcPts val="0"/>
              </a:spcAft>
              <a:buSzPct val="84000"/>
              <a:buFont typeface="Roboto Slab"/>
              <a:buChar char="○"/>
            </a:pPr>
            <a:r>
              <a:rPr b="1" lang="pt-BR" sz="1785">
                <a:latin typeface="Roboto Slab"/>
                <a:ea typeface="Roboto Slab"/>
                <a:cs typeface="Roboto Slab"/>
                <a:sym typeface="Roboto Slab"/>
              </a:rPr>
              <a:t>Display Glasses</a:t>
            </a:r>
            <a:r>
              <a:rPr b="1" lang="pt-BR" sz="1500">
                <a:latin typeface="Roboto Slab"/>
                <a:ea typeface="Roboto Slab"/>
                <a:cs typeface="Roboto Slab"/>
                <a:sym typeface="Roboto Slab"/>
              </a:rPr>
              <a:t>: Outro tipo inovador de óculos 3D ativos, em que as próprias lentes funcionam como display. Esta tecnologia está sendo aprimorada por empresas como o Google, eliminando a necessidade de um monitor externo.</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a:p>
            <a:pPr indent="0" lvl="0" marL="0" rtl="0" algn="l">
              <a:lnSpc>
                <a:spcPct val="115000"/>
              </a:lnSpc>
              <a:spcBef>
                <a:spcPts val="0"/>
              </a:spcBef>
              <a:spcAft>
                <a:spcPts val="0"/>
              </a:spcAft>
              <a:buNone/>
            </a:pPr>
            <a:r>
              <a:t/>
            </a:r>
            <a:endParaRPr b="1" sz="1500">
              <a:latin typeface="Roboto Slab"/>
              <a:ea typeface="Roboto Slab"/>
              <a:cs typeface="Roboto Slab"/>
              <a:sym typeface="Roboto Slab"/>
            </a:endParaRPr>
          </a:p>
        </p:txBody>
      </p:sp>
      <p:pic>
        <p:nvPicPr>
          <p:cNvPr id="186" name="Google Shape;186;p32"/>
          <p:cNvPicPr preferRelativeResize="0"/>
          <p:nvPr/>
        </p:nvPicPr>
        <p:blipFill>
          <a:blip r:embed="rId3">
            <a:alphaModFix/>
          </a:blip>
          <a:stretch>
            <a:fillRect/>
          </a:stretch>
        </p:blipFill>
        <p:spPr>
          <a:xfrm>
            <a:off x="1438325" y="3127350"/>
            <a:ext cx="2327700" cy="1911100"/>
          </a:xfrm>
          <a:prstGeom prst="rect">
            <a:avLst/>
          </a:prstGeom>
          <a:noFill/>
          <a:ln>
            <a:noFill/>
          </a:ln>
        </p:spPr>
      </p:pic>
      <p:pic>
        <p:nvPicPr>
          <p:cNvPr id="187" name="Google Shape;187;p32"/>
          <p:cNvPicPr preferRelativeResize="0"/>
          <p:nvPr/>
        </p:nvPicPr>
        <p:blipFill>
          <a:blip r:embed="rId4">
            <a:alphaModFix/>
          </a:blip>
          <a:stretch>
            <a:fillRect/>
          </a:stretch>
        </p:blipFill>
        <p:spPr>
          <a:xfrm>
            <a:off x="5823275" y="3127350"/>
            <a:ext cx="2739935" cy="19636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3"/>
          <p:cNvSpPr txBox="1"/>
          <p:nvPr>
            <p:ph idx="2" type="subTitle"/>
          </p:nvPr>
        </p:nvSpPr>
        <p:spPr>
          <a:xfrm>
            <a:off x="335850" y="40707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Vision Pro</a:t>
            </a:r>
            <a:endParaRPr b="1" sz="2000">
              <a:latin typeface="Roboto Slab"/>
              <a:ea typeface="Roboto Slab"/>
              <a:cs typeface="Roboto Slab"/>
              <a:sym typeface="Roboto Slab"/>
            </a:endParaRPr>
          </a:p>
        </p:txBody>
      </p:sp>
      <p:pic>
        <p:nvPicPr>
          <p:cNvPr descr="https://www.uploadvr.com/apple-vision-pro-specs-features-details/&#10;&#10;Follow us!&#10;🐦 Twitter: https://twitter.com/UploadVR&#10;📘  Facebook: https://www.facebook.com/uploadvr/&#10;&#10;Become a member!&#10;https://www.youtube.com/channel/UCqDMvCa1tGak6AmijajiKOw/join&#10;&#10;#VR" id="193" name="Google Shape;193;p33" title="Apple Vision Pro - Reveal Trailer">
            <a:hlinkClick r:id="rId3"/>
          </p:cNvPr>
          <p:cNvPicPr preferRelativeResize="0"/>
          <p:nvPr/>
        </p:nvPicPr>
        <p:blipFill>
          <a:blip r:embed="rId4">
            <a:alphaModFix/>
          </a:blip>
          <a:stretch>
            <a:fillRect/>
          </a:stretch>
        </p:blipFill>
        <p:spPr>
          <a:xfrm>
            <a:off x="2069825" y="1164275"/>
            <a:ext cx="5943900" cy="3343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nvSpPr>
        <p:spPr>
          <a:xfrm>
            <a:off x="1648200" y="1553800"/>
            <a:ext cx="5847600" cy="20934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pt-BR">
                <a:solidFill>
                  <a:schemeClr val="lt1"/>
                </a:solidFill>
                <a:latin typeface="Roboto Slab"/>
                <a:ea typeface="Roboto Slab"/>
                <a:cs typeface="Roboto Slab"/>
                <a:sym typeface="Roboto Slab"/>
              </a:rPr>
              <a:t>A </a:t>
            </a:r>
            <a:r>
              <a:rPr b="1" lang="pt-BR">
                <a:solidFill>
                  <a:schemeClr val="lt1"/>
                </a:solidFill>
                <a:latin typeface="Roboto Slab"/>
                <a:ea typeface="Roboto Slab"/>
                <a:cs typeface="Roboto Slab"/>
                <a:sym typeface="Roboto Slab"/>
              </a:rPr>
              <a:t>Computação Gráfica </a:t>
            </a:r>
            <a:r>
              <a:rPr lang="pt-BR">
                <a:solidFill>
                  <a:schemeClr val="lt1"/>
                </a:solidFill>
                <a:latin typeface="Roboto Slab"/>
                <a:ea typeface="Roboto Slab"/>
                <a:cs typeface="Roboto Slab"/>
                <a:sym typeface="Roboto Slab"/>
              </a:rPr>
              <a:t>(</a:t>
            </a:r>
            <a:r>
              <a:rPr b="1" lang="pt-BR">
                <a:solidFill>
                  <a:schemeClr val="lt1"/>
                </a:solidFill>
                <a:latin typeface="Roboto Slab"/>
                <a:ea typeface="Roboto Slab"/>
                <a:cs typeface="Roboto Slab"/>
                <a:sym typeface="Roboto Slab"/>
              </a:rPr>
              <a:t>CG</a:t>
            </a:r>
            <a:r>
              <a:rPr lang="pt-BR">
                <a:solidFill>
                  <a:schemeClr val="lt1"/>
                </a:solidFill>
                <a:latin typeface="Roboto Slab"/>
                <a:ea typeface="Roboto Slab"/>
                <a:cs typeface="Roboto Slab"/>
                <a:sym typeface="Roboto Slab"/>
              </a:rPr>
              <a:t>) é uma área da Ciência da Computação que explora técnicas e algoritmos para criar e manipular imagens por meio do poder computacional. Atualmente, a CG desempenha um papel central em praticamente todos os ramos do conhecimento humano, desde formas geométricas até a simulação de fenômenos naturais.</a:t>
            </a:r>
            <a:endParaRPr sz="1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4"/>
          <p:cNvSpPr txBox="1"/>
          <p:nvPr>
            <p:ph idx="2" type="subTitle"/>
          </p:nvPr>
        </p:nvSpPr>
        <p:spPr>
          <a:xfrm>
            <a:off x="335850" y="40707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Luva de Dados (Data Glove)</a:t>
            </a:r>
            <a:endParaRPr b="1" sz="2000">
              <a:latin typeface="Roboto Slab"/>
              <a:ea typeface="Roboto Slab"/>
              <a:cs typeface="Roboto Slab"/>
              <a:sym typeface="Roboto Slab"/>
            </a:endParaRPr>
          </a:p>
        </p:txBody>
      </p:sp>
      <p:sp>
        <p:nvSpPr>
          <p:cNvPr id="199" name="Google Shape;199;p34"/>
          <p:cNvSpPr txBox="1"/>
          <p:nvPr/>
        </p:nvSpPr>
        <p:spPr>
          <a:xfrm>
            <a:off x="335850" y="2425313"/>
            <a:ext cx="5252100" cy="13854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pt-BR" sz="1300">
                <a:solidFill>
                  <a:schemeClr val="lt1"/>
                </a:solidFill>
                <a:latin typeface="Roboto Slab"/>
                <a:ea typeface="Roboto Slab"/>
                <a:cs typeface="Roboto Slab"/>
                <a:sym typeface="Roboto Slab"/>
              </a:rPr>
              <a:t>A Luva de Dados, ou Data Glove, é um dispositivo interativo que capta os movimentos da mão e dos dedos do usuário, traduzindo-os em comandos digitais. Isso permite uma manipulação mais intuitiva e realista dentro de ambientes virtuais. Utilizando sensores e tecnologia de rastreamento, ela pode detectar gestos, posturas e movimentos complexos da mão.</a:t>
            </a:r>
            <a:endParaRPr sz="1300">
              <a:solidFill>
                <a:schemeClr val="lt1"/>
              </a:solidFill>
              <a:latin typeface="Roboto Slab"/>
              <a:ea typeface="Roboto Slab"/>
              <a:cs typeface="Roboto Slab"/>
              <a:sym typeface="Roboto Slab"/>
            </a:endParaRPr>
          </a:p>
        </p:txBody>
      </p:sp>
      <p:pic>
        <p:nvPicPr>
          <p:cNvPr id="200" name="Google Shape;200;p34"/>
          <p:cNvPicPr preferRelativeResize="0"/>
          <p:nvPr/>
        </p:nvPicPr>
        <p:blipFill>
          <a:blip r:embed="rId3">
            <a:alphaModFix/>
          </a:blip>
          <a:stretch>
            <a:fillRect/>
          </a:stretch>
        </p:blipFill>
        <p:spPr>
          <a:xfrm>
            <a:off x="5661650" y="1352275"/>
            <a:ext cx="2781725" cy="3531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5"/>
          <p:cNvSpPr txBox="1"/>
          <p:nvPr>
            <p:ph idx="2" type="subTitle"/>
          </p:nvPr>
        </p:nvSpPr>
        <p:spPr>
          <a:xfrm>
            <a:off x="335850" y="40707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Data Glove - História</a:t>
            </a:r>
            <a:endParaRPr b="1" sz="2000">
              <a:latin typeface="Roboto Slab"/>
              <a:ea typeface="Roboto Slab"/>
              <a:cs typeface="Roboto Slab"/>
              <a:sym typeface="Roboto Slab"/>
            </a:endParaRPr>
          </a:p>
        </p:txBody>
      </p:sp>
      <p:sp>
        <p:nvSpPr>
          <p:cNvPr id="206" name="Google Shape;206;p35"/>
          <p:cNvSpPr txBox="1"/>
          <p:nvPr/>
        </p:nvSpPr>
        <p:spPr>
          <a:xfrm>
            <a:off x="335850" y="2325300"/>
            <a:ext cx="4732800" cy="13854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pt-BR" sz="1300">
                <a:solidFill>
                  <a:schemeClr val="lt1"/>
                </a:solidFill>
                <a:latin typeface="Roboto Slab"/>
                <a:ea typeface="Roboto Slab"/>
                <a:cs typeface="Roboto Slab"/>
                <a:sym typeface="Roboto Slab"/>
              </a:rPr>
              <a:t>A primeira Data Glove foi desenvolvida na década de 1980 por Thomas Zimmerman, Jaron Lanier e outros. </a:t>
            </a:r>
            <a:endParaRPr sz="1300">
              <a:solidFill>
                <a:schemeClr val="lt1"/>
              </a:solidFill>
              <a:latin typeface="Roboto Slab"/>
              <a:ea typeface="Roboto Slab"/>
              <a:cs typeface="Roboto Slab"/>
              <a:sym typeface="Roboto Slab"/>
            </a:endParaRPr>
          </a:p>
          <a:p>
            <a:pPr indent="457200" lvl="0" marL="0" rtl="0" algn="l">
              <a:spcBef>
                <a:spcPts val="0"/>
              </a:spcBef>
              <a:spcAft>
                <a:spcPts val="0"/>
              </a:spcAft>
              <a:buNone/>
            </a:pPr>
            <a:br>
              <a:rPr lang="pt-BR" sz="1300">
                <a:solidFill>
                  <a:schemeClr val="lt1"/>
                </a:solidFill>
                <a:latin typeface="Roboto Slab"/>
                <a:ea typeface="Roboto Slab"/>
                <a:cs typeface="Roboto Slab"/>
                <a:sym typeface="Roboto Slab"/>
              </a:rPr>
            </a:br>
            <a:br>
              <a:rPr lang="pt-BR" sz="1300">
                <a:solidFill>
                  <a:schemeClr val="lt1"/>
                </a:solidFill>
                <a:latin typeface="Roboto Slab"/>
                <a:ea typeface="Roboto Slab"/>
                <a:cs typeface="Roboto Slab"/>
                <a:sym typeface="Roboto Slab"/>
              </a:rPr>
            </a:br>
            <a:r>
              <a:rPr lang="pt-BR" sz="1300">
                <a:solidFill>
                  <a:schemeClr val="lt1"/>
                </a:solidFill>
                <a:latin typeface="Roboto Slab"/>
                <a:ea typeface="Roboto Slab"/>
                <a:cs typeface="Roboto Slab"/>
                <a:sym typeface="Roboto Slab"/>
              </a:rPr>
              <a:t>	A ideia inicial era utilizá-la para criação musical, mas rapidamente se expandiu para outras aplicações.</a:t>
            </a:r>
            <a:endParaRPr sz="1300">
              <a:solidFill>
                <a:schemeClr val="lt1"/>
              </a:solidFill>
              <a:latin typeface="Roboto Slab"/>
              <a:ea typeface="Roboto Slab"/>
              <a:cs typeface="Roboto Slab"/>
              <a:sym typeface="Roboto Slab"/>
            </a:endParaRPr>
          </a:p>
        </p:txBody>
      </p:sp>
      <p:pic>
        <p:nvPicPr>
          <p:cNvPr id="207" name="Google Shape;207;p35"/>
          <p:cNvPicPr preferRelativeResize="0"/>
          <p:nvPr/>
        </p:nvPicPr>
        <p:blipFill>
          <a:blip r:embed="rId3">
            <a:alphaModFix/>
          </a:blip>
          <a:stretch>
            <a:fillRect/>
          </a:stretch>
        </p:blipFill>
        <p:spPr>
          <a:xfrm>
            <a:off x="5236900" y="1941000"/>
            <a:ext cx="3251400" cy="2154000"/>
          </a:xfrm>
          <a:prstGeom prst="round2DiagRect">
            <a:avLst>
              <a:gd fmla="val 16667" name="adj1"/>
              <a:gd fmla="val 0" name="adj2"/>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6"/>
          <p:cNvSpPr txBox="1"/>
          <p:nvPr>
            <p:ph idx="2" type="subTitle"/>
          </p:nvPr>
        </p:nvSpPr>
        <p:spPr>
          <a:xfrm>
            <a:off x="335850" y="40707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Data Glove - Funcionalidade</a:t>
            </a:r>
            <a:endParaRPr b="1" sz="2000">
              <a:latin typeface="Roboto Slab"/>
              <a:ea typeface="Roboto Slab"/>
              <a:cs typeface="Roboto Slab"/>
              <a:sym typeface="Roboto Slab"/>
            </a:endParaRPr>
          </a:p>
        </p:txBody>
      </p:sp>
      <p:sp>
        <p:nvSpPr>
          <p:cNvPr id="213" name="Google Shape;213;p36"/>
          <p:cNvSpPr txBox="1"/>
          <p:nvPr/>
        </p:nvSpPr>
        <p:spPr>
          <a:xfrm>
            <a:off x="335850" y="1353900"/>
            <a:ext cx="5161500" cy="35865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b="1" lang="pt-BR" sz="1300">
                <a:solidFill>
                  <a:schemeClr val="lt1"/>
                </a:solidFill>
                <a:latin typeface="Roboto Slab"/>
                <a:ea typeface="Roboto Slab"/>
                <a:cs typeface="Roboto Slab"/>
                <a:sym typeface="Roboto Slab"/>
              </a:rPr>
              <a:t>Sensores Flexíveis:</a:t>
            </a:r>
            <a:r>
              <a:rPr lang="pt-BR" sz="1300">
                <a:solidFill>
                  <a:schemeClr val="lt1"/>
                </a:solidFill>
                <a:latin typeface="Roboto Slab"/>
                <a:ea typeface="Roboto Slab"/>
                <a:cs typeface="Roboto Slab"/>
                <a:sym typeface="Roboto Slab"/>
              </a:rPr>
              <a:t> Instalados nas articulações dos dedos, estes sensores medem as mudanças de resistência quando os dedos são dobrados, fornecendo dados sobre o ângulo e a posição dos dedos.</a:t>
            </a:r>
            <a:endParaRPr sz="1300">
              <a:solidFill>
                <a:schemeClr val="lt1"/>
              </a:solidFill>
              <a:latin typeface="Roboto Slab"/>
              <a:ea typeface="Roboto Slab"/>
              <a:cs typeface="Roboto Slab"/>
              <a:sym typeface="Roboto Slab"/>
            </a:endParaRPr>
          </a:p>
          <a:p>
            <a:pPr indent="457200" lvl="0" marL="0" rtl="0" algn="l">
              <a:spcBef>
                <a:spcPts val="0"/>
              </a:spcBef>
              <a:spcAft>
                <a:spcPts val="0"/>
              </a:spcAft>
              <a:buNone/>
            </a:pPr>
            <a:r>
              <a:t/>
            </a:r>
            <a:endParaRPr sz="1300">
              <a:solidFill>
                <a:schemeClr val="lt1"/>
              </a:solidFill>
              <a:latin typeface="Roboto Slab"/>
              <a:ea typeface="Roboto Slab"/>
              <a:cs typeface="Roboto Slab"/>
              <a:sym typeface="Roboto Slab"/>
            </a:endParaRPr>
          </a:p>
          <a:p>
            <a:pPr indent="457200" lvl="0" marL="0" rtl="0" algn="l">
              <a:spcBef>
                <a:spcPts val="0"/>
              </a:spcBef>
              <a:spcAft>
                <a:spcPts val="0"/>
              </a:spcAft>
              <a:buClr>
                <a:schemeClr val="dk1"/>
              </a:buClr>
              <a:buSzPts val="1100"/>
              <a:buFont typeface="Arial"/>
              <a:buNone/>
            </a:pPr>
            <a:r>
              <a:rPr b="1" lang="pt-BR" sz="1300">
                <a:solidFill>
                  <a:schemeClr val="lt1"/>
                </a:solidFill>
                <a:latin typeface="Roboto Slab"/>
                <a:ea typeface="Roboto Slab"/>
                <a:cs typeface="Roboto Slab"/>
                <a:sym typeface="Roboto Slab"/>
              </a:rPr>
              <a:t>Acelerômetros:</a:t>
            </a:r>
            <a:r>
              <a:rPr lang="pt-BR" sz="1300">
                <a:solidFill>
                  <a:schemeClr val="lt1"/>
                </a:solidFill>
                <a:latin typeface="Roboto Slab"/>
                <a:ea typeface="Roboto Slab"/>
                <a:cs typeface="Roboto Slab"/>
                <a:sym typeface="Roboto Slab"/>
              </a:rPr>
              <a:t> Esses componentes detectam a aceleração da mão, permitindo o rastreamento de movimentos mais dinâmicos.</a:t>
            </a:r>
            <a:endParaRPr sz="1300">
              <a:solidFill>
                <a:schemeClr val="lt1"/>
              </a:solidFill>
              <a:latin typeface="Roboto Slab"/>
              <a:ea typeface="Roboto Slab"/>
              <a:cs typeface="Roboto Slab"/>
              <a:sym typeface="Roboto Slab"/>
            </a:endParaRPr>
          </a:p>
          <a:p>
            <a:pPr indent="457200" lvl="0" marL="0" rtl="0" algn="l">
              <a:spcBef>
                <a:spcPts val="0"/>
              </a:spcBef>
              <a:spcAft>
                <a:spcPts val="0"/>
              </a:spcAft>
              <a:buNone/>
            </a:pPr>
            <a:r>
              <a:t/>
            </a:r>
            <a:endParaRPr sz="1300">
              <a:solidFill>
                <a:schemeClr val="lt1"/>
              </a:solidFill>
              <a:latin typeface="Roboto Slab"/>
              <a:ea typeface="Roboto Slab"/>
              <a:cs typeface="Roboto Slab"/>
              <a:sym typeface="Roboto Slab"/>
            </a:endParaRPr>
          </a:p>
          <a:p>
            <a:pPr indent="457200" lvl="0" marL="0" rtl="0" algn="l">
              <a:spcBef>
                <a:spcPts val="0"/>
              </a:spcBef>
              <a:spcAft>
                <a:spcPts val="0"/>
              </a:spcAft>
              <a:buClr>
                <a:schemeClr val="dk1"/>
              </a:buClr>
              <a:buSzPts val="1100"/>
              <a:buFont typeface="Arial"/>
              <a:buNone/>
            </a:pPr>
            <a:r>
              <a:rPr b="1" lang="pt-BR" sz="1300">
                <a:solidFill>
                  <a:schemeClr val="lt1"/>
                </a:solidFill>
                <a:latin typeface="Roboto Slab"/>
                <a:ea typeface="Roboto Slab"/>
                <a:cs typeface="Roboto Slab"/>
                <a:sym typeface="Roboto Slab"/>
              </a:rPr>
              <a:t>Magnetômetros e Giroscópios:</a:t>
            </a:r>
            <a:r>
              <a:rPr lang="pt-BR" sz="1300">
                <a:solidFill>
                  <a:schemeClr val="lt1"/>
                </a:solidFill>
                <a:latin typeface="Roboto Slab"/>
                <a:ea typeface="Roboto Slab"/>
                <a:cs typeface="Roboto Slab"/>
                <a:sym typeface="Roboto Slab"/>
              </a:rPr>
              <a:t> Estes podem ser incluídos para rastrear a orientação e a rotação da mão, respectivamente, em um espaço tridimensional.</a:t>
            </a:r>
            <a:endParaRPr sz="1300">
              <a:solidFill>
                <a:schemeClr val="lt1"/>
              </a:solidFill>
              <a:latin typeface="Roboto Slab"/>
              <a:ea typeface="Roboto Slab"/>
              <a:cs typeface="Roboto Slab"/>
              <a:sym typeface="Roboto Slab"/>
            </a:endParaRPr>
          </a:p>
          <a:p>
            <a:pPr indent="457200" lvl="0" marL="0" rtl="0" algn="l">
              <a:spcBef>
                <a:spcPts val="0"/>
              </a:spcBef>
              <a:spcAft>
                <a:spcPts val="0"/>
              </a:spcAft>
              <a:buNone/>
            </a:pPr>
            <a:r>
              <a:t/>
            </a:r>
            <a:endParaRPr sz="1300">
              <a:solidFill>
                <a:schemeClr val="lt1"/>
              </a:solidFill>
              <a:latin typeface="Roboto Slab"/>
              <a:ea typeface="Roboto Slab"/>
              <a:cs typeface="Roboto Slab"/>
              <a:sym typeface="Roboto Slab"/>
            </a:endParaRPr>
          </a:p>
          <a:p>
            <a:pPr indent="457200" lvl="0" marL="0" rtl="0" algn="l">
              <a:spcBef>
                <a:spcPts val="0"/>
              </a:spcBef>
              <a:spcAft>
                <a:spcPts val="0"/>
              </a:spcAft>
              <a:buNone/>
            </a:pPr>
            <a:r>
              <a:rPr b="1" lang="pt-BR" sz="1300">
                <a:solidFill>
                  <a:schemeClr val="lt1"/>
                </a:solidFill>
                <a:latin typeface="Roboto Slab"/>
                <a:ea typeface="Roboto Slab"/>
                <a:cs typeface="Roboto Slab"/>
                <a:sym typeface="Roboto Slab"/>
              </a:rPr>
              <a:t>Feedback Tátil:</a:t>
            </a:r>
            <a:r>
              <a:rPr lang="pt-BR" sz="1300">
                <a:solidFill>
                  <a:schemeClr val="lt1"/>
                </a:solidFill>
                <a:latin typeface="Roboto Slab"/>
                <a:ea typeface="Roboto Slab"/>
                <a:cs typeface="Roboto Slab"/>
                <a:sym typeface="Roboto Slab"/>
              </a:rPr>
              <a:t> Alguns modelos também incluem feedback tátil, oferecendo uma sensação física correspondente à ação virtual.</a:t>
            </a:r>
            <a:endParaRPr sz="1300">
              <a:solidFill>
                <a:schemeClr val="lt1"/>
              </a:solidFill>
              <a:latin typeface="Roboto Slab"/>
              <a:ea typeface="Roboto Slab"/>
              <a:cs typeface="Roboto Slab"/>
              <a:sym typeface="Roboto Slab"/>
            </a:endParaRPr>
          </a:p>
          <a:p>
            <a:pPr indent="457200" lvl="0" marL="0" rtl="0" algn="l">
              <a:spcBef>
                <a:spcPts val="0"/>
              </a:spcBef>
              <a:spcAft>
                <a:spcPts val="0"/>
              </a:spcAft>
              <a:buNone/>
            </a:pPr>
            <a:r>
              <a:t/>
            </a:r>
            <a:endParaRPr sz="1300">
              <a:solidFill>
                <a:schemeClr val="lt1"/>
              </a:solidFill>
              <a:latin typeface="Roboto Slab"/>
              <a:ea typeface="Roboto Slab"/>
              <a:cs typeface="Roboto Slab"/>
              <a:sym typeface="Roboto Slab"/>
            </a:endParaRPr>
          </a:p>
        </p:txBody>
      </p:sp>
      <p:pic>
        <p:nvPicPr>
          <p:cNvPr id="214" name="Google Shape;214;p36"/>
          <p:cNvPicPr preferRelativeResize="0"/>
          <p:nvPr/>
        </p:nvPicPr>
        <p:blipFill>
          <a:blip r:embed="rId3">
            <a:alphaModFix/>
          </a:blip>
          <a:stretch>
            <a:fillRect/>
          </a:stretch>
        </p:blipFill>
        <p:spPr>
          <a:xfrm>
            <a:off x="5704104" y="1272500"/>
            <a:ext cx="2929500" cy="3204300"/>
          </a:xfrm>
          <a:prstGeom prst="round2DiagRect">
            <a:avLst>
              <a:gd fmla="val 16667" name="adj1"/>
              <a:gd fmla="val 0" name="adj2"/>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7"/>
          <p:cNvSpPr txBox="1"/>
          <p:nvPr>
            <p:ph idx="2" type="subTitle"/>
          </p:nvPr>
        </p:nvSpPr>
        <p:spPr>
          <a:xfrm>
            <a:off x="335850" y="40707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Power Glove</a:t>
            </a:r>
            <a:endParaRPr b="1" sz="2000">
              <a:latin typeface="Roboto Slab"/>
              <a:ea typeface="Roboto Slab"/>
              <a:cs typeface="Roboto Slab"/>
              <a:sym typeface="Roboto Slab"/>
            </a:endParaRPr>
          </a:p>
        </p:txBody>
      </p:sp>
      <p:sp>
        <p:nvSpPr>
          <p:cNvPr id="220" name="Google Shape;220;p37"/>
          <p:cNvSpPr txBox="1"/>
          <p:nvPr/>
        </p:nvSpPr>
        <p:spPr>
          <a:xfrm>
            <a:off x="335850" y="1981725"/>
            <a:ext cx="4400700" cy="19857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pt-BR" sz="1300">
                <a:solidFill>
                  <a:schemeClr val="lt1"/>
                </a:solidFill>
                <a:latin typeface="Roboto Slab"/>
                <a:ea typeface="Roboto Slab"/>
                <a:cs typeface="Roboto Slab"/>
                <a:sym typeface="Roboto Slab"/>
              </a:rPr>
              <a:t>O Power Glove foi uma das primeiras Luvas de Dados comerciais, lançada em 1989 como um controlador para o sistema Nintendo Entertainment System (NES).</a:t>
            </a:r>
            <a:br>
              <a:rPr lang="pt-BR" sz="1300">
                <a:solidFill>
                  <a:schemeClr val="lt1"/>
                </a:solidFill>
                <a:latin typeface="Roboto Slab"/>
                <a:ea typeface="Roboto Slab"/>
                <a:cs typeface="Roboto Slab"/>
                <a:sym typeface="Roboto Slab"/>
              </a:rPr>
            </a:br>
            <a:br>
              <a:rPr lang="pt-BR" sz="1300">
                <a:solidFill>
                  <a:schemeClr val="lt1"/>
                </a:solidFill>
                <a:latin typeface="Roboto Slab"/>
                <a:ea typeface="Roboto Slab"/>
                <a:cs typeface="Roboto Slab"/>
                <a:sym typeface="Roboto Slab"/>
              </a:rPr>
            </a:br>
            <a:r>
              <a:rPr lang="pt-BR" sz="1300">
                <a:solidFill>
                  <a:schemeClr val="lt1"/>
                </a:solidFill>
                <a:latin typeface="Roboto Slab"/>
                <a:ea typeface="Roboto Slab"/>
                <a:cs typeface="Roboto Slab"/>
                <a:sym typeface="Roboto Slab"/>
              </a:rPr>
              <a:t>	Embora fosse uma tecnologia inicial e limitada comparada aos padrões modernos, o Power Glove permitiu aos jogadores controlar jogos através de gestos e movimentos da mão.</a:t>
            </a:r>
            <a:endParaRPr sz="1300">
              <a:solidFill>
                <a:schemeClr val="lt1"/>
              </a:solidFill>
              <a:latin typeface="Roboto Slab"/>
              <a:ea typeface="Roboto Slab"/>
              <a:cs typeface="Roboto Slab"/>
              <a:sym typeface="Roboto Slab"/>
            </a:endParaRPr>
          </a:p>
        </p:txBody>
      </p:sp>
      <p:pic>
        <p:nvPicPr>
          <p:cNvPr id="221" name="Google Shape;221;p37"/>
          <p:cNvPicPr preferRelativeResize="0"/>
          <p:nvPr/>
        </p:nvPicPr>
        <p:blipFill>
          <a:blip r:embed="rId3">
            <a:alphaModFix/>
          </a:blip>
          <a:stretch>
            <a:fillRect/>
          </a:stretch>
        </p:blipFill>
        <p:spPr>
          <a:xfrm>
            <a:off x="5094325" y="1823350"/>
            <a:ext cx="3453600" cy="2302500"/>
          </a:xfrm>
          <a:prstGeom prst="round2DiagRect">
            <a:avLst>
              <a:gd fmla="val 16667" name="adj1"/>
              <a:gd fmla="val 0" name="adj2"/>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8"/>
          <p:cNvSpPr txBox="1"/>
          <p:nvPr>
            <p:ph idx="2" type="subTitle"/>
          </p:nvPr>
        </p:nvSpPr>
        <p:spPr>
          <a:xfrm>
            <a:off x="335850" y="407075"/>
            <a:ext cx="8472300" cy="5280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b="1" lang="pt-BR" sz="2000">
                <a:latin typeface="Roboto Slab"/>
                <a:ea typeface="Roboto Slab"/>
                <a:cs typeface="Roboto Slab"/>
                <a:sym typeface="Roboto Slab"/>
              </a:rPr>
              <a:t>Power Glove</a:t>
            </a:r>
            <a:endParaRPr b="1" sz="2000">
              <a:latin typeface="Roboto Slab"/>
              <a:ea typeface="Roboto Slab"/>
              <a:cs typeface="Roboto Slab"/>
              <a:sym typeface="Roboto Slab"/>
            </a:endParaRPr>
          </a:p>
        </p:txBody>
      </p:sp>
      <p:pic>
        <p:nvPicPr>
          <p:cNvPr descr="Commercial for the Power Glove. Only for the NES!" id="227" name="Google Shape;227;p38" title="Power Glove Commercial">
            <a:hlinkClick r:id="rId3"/>
          </p:cNvPr>
          <p:cNvPicPr preferRelativeResize="0"/>
          <p:nvPr/>
        </p:nvPicPr>
        <p:blipFill>
          <a:blip r:embed="rId4">
            <a:alphaModFix/>
          </a:blip>
          <a:stretch>
            <a:fillRect/>
          </a:stretch>
        </p:blipFill>
        <p:spPr>
          <a:xfrm>
            <a:off x="1671175" y="1258525"/>
            <a:ext cx="5801650" cy="3263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idx="2" type="subTitle"/>
          </p:nvPr>
        </p:nvSpPr>
        <p:spPr>
          <a:xfrm>
            <a:off x="1746450" y="1497750"/>
            <a:ext cx="56511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Principais propósitos da CG com a realidade.</a:t>
            </a:r>
            <a:endParaRPr b="1" sz="2000">
              <a:latin typeface="Roboto Slab"/>
              <a:ea typeface="Roboto Slab"/>
              <a:cs typeface="Roboto Slab"/>
              <a:sym typeface="Roboto Slab"/>
            </a:endParaRPr>
          </a:p>
        </p:txBody>
      </p:sp>
      <p:sp>
        <p:nvSpPr>
          <p:cNvPr id="85" name="Google Shape;85;p17"/>
          <p:cNvSpPr txBox="1"/>
          <p:nvPr/>
        </p:nvSpPr>
        <p:spPr>
          <a:xfrm>
            <a:off x="1648200" y="2349050"/>
            <a:ext cx="5847600" cy="18033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a:p>
            <a:pPr indent="-317500" lvl="0" marL="457200" rtl="0" algn="l">
              <a:spcBef>
                <a:spcPts val="0"/>
              </a:spcBef>
              <a:spcAft>
                <a:spcPts val="0"/>
              </a:spcAft>
              <a:buClr>
                <a:schemeClr val="lt1"/>
              </a:buClr>
              <a:buSzPts val="1400"/>
              <a:buFont typeface="Roboto Slab"/>
              <a:buChar char="●"/>
            </a:pPr>
            <a:r>
              <a:rPr lang="pt-BR">
                <a:solidFill>
                  <a:schemeClr val="lt1"/>
                </a:solidFill>
                <a:latin typeface="Roboto Slab"/>
                <a:ea typeface="Roboto Slab"/>
                <a:cs typeface="Roboto Slab"/>
                <a:sym typeface="Roboto Slab"/>
              </a:rPr>
              <a:t>Representação Visual Precisa de Dados e Informações.</a:t>
            </a:r>
            <a:br>
              <a:rPr lang="pt-BR">
                <a:solidFill>
                  <a:schemeClr val="lt1"/>
                </a:solidFill>
                <a:latin typeface="Roboto Slab"/>
                <a:ea typeface="Roboto Slab"/>
                <a:cs typeface="Roboto Slab"/>
                <a:sym typeface="Roboto Slab"/>
              </a:rPr>
            </a:br>
            <a:endParaRPr>
              <a:solidFill>
                <a:schemeClr val="lt1"/>
              </a:solidFill>
              <a:latin typeface="Roboto Slab"/>
              <a:ea typeface="Roboto Slab"/>
              <a:cs typeface="Roboto Slab"/>
              <a:sym typeface="Roboto Slab"/>
            </a:endParaRPr>
          </a:p>
          <a:p>
            <a:pPr indent="-317500" lvl="0" marL="457200" rtl="0" algn="l">
              <a:spcBef>
                <a:spcPts val="0"/>
              </a:spcBef>
              <a:spcAft>
                <a:spcPts val="0"/>
              </a:spcAft>
              <a:buClr>
                <a:schemeClr val="lt1"/>
              </a:buClr>
              <a:buSzPts val="1400"/>
              <a:buFont typeface="Roboto Slab"/>
              <a:buChar char="●"/>
            </a:pPr>
            <a:r>
              <a:rPr lang="pt-BR">
                <a:solidFill>
                  <a:schemeClr val="lt1"/>
                </a:solidFill>
                <a:latin typeface="Roboto Slab"/>
                <a:ea typeface="Roboto Slab"/>
                <a:cs typeface="Roboto Slab"/>
                <a:sym typeface="Roboto Slab"/>
              </a:rPr>
              <a:t>Criação de Ambientes Virtuais.</a:t>
            </a:r>
            <a:br>
              <a:rPr lang="pt-BR">
                <a:solidFill>
                  <a:schemeClr val="lt1"/>
                </a:solidFill>
                <a:latin typeface="Roboto Slab"/>
                <a:ea typeface="Roboto Slab"/>
                <a:cs typeface="Roboto Slab"/>
                <a:sym typeface="Roboto Slab"/>
              </a:rPr>
            </a:br>
            <a:endParaRPr>
              <a:solidFill>
                <a:schemeClr val="lt1"/>
              </a:solidFill>
              <a:latin typeface="Roboto Slab"/>
              <a:ea typeface="Roboto Slab"/>
              <a:cs typeface="Roboto Slab"/>
              <a:sym typeface="Roboto Slab"/>
            </a:endParaRPr>
          </a:p>
          <a:p>
            <a:pPr indent="-317500" lvl="0" marL="457200" rtl="0" algn="l">
              <a:spcBef>
                <a:spcPts val="0"/>
              </a:spcBef>
              <a:spcAft>
                <a:spcPts val="0"/>
              </a:spcAft>
              <a:buClr>
                <a:schemeClr val="lt1"/>
              </a:buClr>
              <a:buSzPts val="1400"/>
              <a:buFont typeface="Roboto Slab"/>
              <a:buChar char="●"/>
            </a:pPr>
            <a:r>
              <a:rPr lang="pt-BR">
                <a:solidFill>
                  <a:schemeClr val="lt1"/>
                </a:solidFill>
                <a:latin typeface="Roboto Slab"/>
                <a:ea typeface="Roboto Slab"/>
                <a:cs typeface="Roboto Slab"/>
                <a:sym typeface="Roboto Slab"/>
              </a:rPr>
              <a:t>Simulação e Testes.</a:t>
            </a:r>
            <a:br>
              <a:rPr lang="pt-BR">
                <a:solidFill>
                  <a:schemeClr val="lt1"/>
                </a:solidFill>
                <a:latin typeface="Roboto Slab"/>
                <a:ea typeface="Roboto Slab"/>
                <a:cs typeface="Roboto Slab"/>
                <a:sym typeface="Roboto Slab"/>
              </a:rPr>
            </a:br>
            <a:endParaRPr>
              <a:solidFill>
                <a:schemeClr val="lt1"/>
              </a:solidFill>
              <a:latin typeface="Roboto Slab"/>
              <a:ea typeface="Roboto Slab"/>
              <a:cs typeface="Roboto Slab"/>
              <a:sym typeface="Roboto Slab"/>
            </a:endParaRPr>
          </a:p>
          <a:p>
            <a:pPr indent="-317500" lvl="0" marL="457200" rtl="0" algn="l">
              <a:spcBef>
                <a:spcPts val="0"/>
              </a:spcBef>
              <a:spcAft>
                <a:spcPts val="0"/>
              </a:spcAft>
              <a:buClr>
                <a:schemeClr val="lt1"/>
              </a:buClr>
              <a:buSzPts val="1400"/>
              <a:buFont typeface="Roboto Slab"/>
              <a:buChar char="●"/>
            </a:pPr>
            <a:r>
              <a:rPr lang="pt-BR">
                <a:solidFill>
                  <a:schemeClr val="lt1"/>
                </a:solidFill>
                <a:latin typeface="Roboto Slab"/>
                <a:ea typeface="Roboto Slab"/>
                <a:cs typeface="Roboto Slab"/>
                <a:sym typeface="Roboto Slab"/>
              </a:rPr>
              <a:t>Entretenimento e Experiências Imersivas.</a:t>
            </a:r>
            <a:endParaRPr>
              <a:solidFill>
                <a:schemeClr val="lt1"/>
              </a:solidFill>
              <a:latin typeface="Roboto Slab"/>
              <a:ea typeface="Roboto Slab"/>
              <a:cs typeface="Roboto Slab"/>
              <a:sym typeface="Roboto Slab"/>
            </a:endParaRPr>
          </a:p>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idx="2" type="subTitle"/>
          </p:nvPr>
        </p:nvSpPr>
        <p:spPr>
          <a:xfrm>
            <a:off x="2155050" y="1059575"/>
            <a:ext cx="48339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Tipos de realidades propostas pela CG.</a:t>
            </a:r>
            <a:endParaRPr b="1" sz="2000">
              <a:latin typeface="Roboto Slab"/>
              <a:ea typeface="Roboto Slab"/>
              <a:cs typeface="Roboto Slab"/>
              <a:sym typeface="Roboto Slab"/>
            </a:endParaRPr>
          </a:p>
        </p:txBody>
      </p:sp>
      <p:sp>
        <p:nvSpPr>
          <p:cNvPr id="91" name="Google Shape;91;p18"/>
          <p:cNvSpPr txBox="1"/>
          <p:nvPr/>
        </p:nvSpPr>
        <p:spPr>
          <a:xfrm>
            <a:off x="4600300" y="2014325"/>
            <a:ext cx="3100500" cy="22986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a:p>
            <a:pPr indent="-317500" lvl="0" marL="457200" rtl="0" algn="l">
              <a:spcBef>
                <a:spcPts val="0"/>
              </a:spcBef>
              <a:spcAft>
                <a:spcPts val="0"/>
              </a:spcAft>
              <a:buClr>
                <a:schemeClr val="lt1"/>
              </a:buClr>
              <a:buSzPts val="1400"/>
              <a:buFont typeface="Roboto Slab"/>
              <a:buChar char="●"/>
            </a:pPr>
            <a:r>
              <a:rPr lang="pt-BR">
                <a:solidFill>
                  <a:schemeClr val="lt1"/>
                </a:solidFill>
                <a:latin typeface="Roboto Slab"/>
                <a:ea typeface="Roboto Slab"/>
                <a:cs typeface="Roboto Slab"/>
                <a:sym typeface="Roboto Slab"/>
              </a:rPr>
              <a:t>Realidade Virtual (RV). </a:t>
            </a:r>
            <a:br>
              <a:rPr lang="pt-BR">
                <a:solidFill>
                  <a:schemeClr val="lt1"/>
                </a:solidFill>
                <a:latin typeface="Roboto Slab"/>
                <a:ea typeface="Roboto Slab"/>
                <a:cs typeface="Roboto Slab"/>
                <a:sym typeface="Roboto Slab"/>
              </a:rPr>
            </a:br>
            <a:endParaRPr>
              <a:solidFill>
                <a:schemeClr val="lt1"/>
              </a:solidFill>
              <a:latin typeface="Roboto Slab"/>
              <a:ea typeface="Roboto Slab"/>
              <a:cs typeface="Roboto Slab"/>
              <a:sym typeface="Roboto Slab"/>
            </a:endParaRPr>
          </a:p>
          <a:p>
            <a:pPr indent="-317500" lvl="0" marL="457200" rtl="0" algn="l">
              <a:spcBef>
                <a:spcPts val="0"/>
              </a:spcBef>
              <a:spcAft>
                <a:spcPts val="0"/>
              </a:spcAft>
              <a:buClr>
                <a:schemeClr val="lt1"/>
              </a:buClr>
              <a:buSzPts val="1400"/>
              <a:buFont typeface="Roboto Slab"/>
              <a:buChar char="●"/>
            </a:pPr>
            <a:r>
              <a:rPr lang="pt-BR">
                <a:solidFill>
                  <a:schemeClr val="lt1"/>
                </a:solidFill>
                <a:latin typeface="Roboto Slab"/>
                <a:ea typeface="Roboto Slab"/>
                <a:cs typeface="Roboto Slab"/>
                <a:sym typeface="Roboto Slab"/>
              </a:rPr>
              <a:t>Realidade Diminuída (RD).</a:t>
            </a:r>
            <a:br>
              <a:rPr lang="pt-BR">
                <a:solidFill>
                  <a:schemeClr val="lt1"/>
                </a:solidFill>
                <a:latin typeface="Roboto Slab"/>
                <a:ea typeface="Roboto Slab"/>
                <a:cs typeface="Roboto Slab"/>
                <a:sym typeface="Roboto Slab"/>
              </a:rPr>
            </a:br>
            <a:endParaRPr>
              <a:solidFill>
                <a:schemeClr val="lt1"/>
              </a:solidFill>
              <a:latin typeface="Roboto Slab"/>
              <a:ea typeface="Roboto Slab"/>
              <a:cs typeface="Roboto Slab"/>
              <a:sym typeface="Roboto Slab"/>
            </a:endParaRPr>
          </a:p>
          <a:p>
            <a:pPr indent="-317500" lvl="0" marL="457200" rtl="0" algn="l">
              <a:spcBef>
                <a:spcPts val="0"/>
              </a:spcBef>
              <a:spcAft>
                <a:spcPts val="0"/>
              </a:spcAft>
              <a:buClr>
                <a:schemeClr val="lt1"/>
              </a:buClr>
              <a:buSzPts val="1400"/>
              <a:buFont typeface="Roboto Slab"/>
              <a:buChar char="●"/>
            </a:pPr>
            <a:r>
              <a:rPr lang="pt-BR">
                <a:solidFill>
                  <a:schemeClr val="lt1"/>
                </a:solidFill>
                <a:latin typeface="Roboto Slab"/>
                <a:ea typeface="Roboto Slab"/>
                <a:cs typeface="Roboto Slab"/>
                <a:sym typeface="Roboto Slab"/>
              </a:rPr>
              <a:t>Realidade Aumentada (RA). </a:t>
            </a:r>
            <a:br>
              <a:rPr lang="pt-BR">
                <a:solidFill>
                  <a:schemeClr val="lt1"/>
                </a:solidFill>
                <a:latin typeface="Roboto Slab"/>
                <a:ea typeface="Roboto Slab"/>
                <a:cs typeface="Roboto Slab"/>
                <a:sym typeface="Roboto Slab"/>
              </a:rPr>
            </a:br>
            <a:endParaRPr>
              <a:solidFill>
                <a:schemeClr val="lt1"/>
              </a:solidFill>
              <a:latin typeface="Roboto Slab"/>
              <a:ea typeface="Roboto Slab"/>
              <a:cs typeface="Roboto Slab"/>
              <a:sym typeface="Roboto Slab"/>
            </a:endParaRPr>
          </a:p>
          <a:p>
            <a:pPr indent="-317500" lvl="0" marL="457200" rtl="0" algn="l">
              <a:spcBef>
                <a:spcPts val="0"/>
              </a:spcBef>
              <a:spcAft>
                <a:spcPts val="0"/>
              </a:spcAft>
              <a:buClr>
                <a:schemeClr val="lt1"/>
              </a:buClr>
              <a:buSzPts val="1400"/>
              <a:buFont typeface="Roboto Slab"/>
              <a:buChar char="●"/>
            </a:pPr>
            <a:r>
              <a:rPr lang="pt-BR">
                <a:solidFill>
                  <a:schemeClr val="lt1"/>
                </a:solidFill>
                <a:latin typeface="Roboto Slab"/>
                <a:ea typeface="Roboto Slab"/>
                <a:cs typeface="Roboto Slab"/>
                <a:sym typeface="Roboto Slab"/>
              </a:rPr>
              <a:t>Realidade Misturada (RM).  </a:t>
            </a:r>
            <a:br>
              <a:rPr lang="pt-BR">
                <a:solidFill>
                  <a:schemeClr val="lt1"/>
                </a:solidFill>
                <a:latin typeface="Roboto Slab"/>
                <a:ea typeface="Roboto Slab"/>
                <a:cs typeface="Roboto Slab"/>
                <a:sym typeface="Roboto Slab"/>
              </a:rPr>
            </a:br>
            <a:endParaRPr>
              <a:solidFill>
                <a:schemeClr val="lt1"/>
              </a:solidFill>
              <a:latin typeface="Roboto Slab"/>
              <a:ea typeface="Roboto Slab"/>
              <a:cs typeface="Roboto Slab"/>
              <a:sym typeface="Roboto Slab"/>
            </a:endParaRPr>
          </a:p>
          <a:p>
            <a:pPr indent="-317500" lvl="0" marL="457200" rtl="0" algn="l">
              <a:spcBef>
                <a:spcPts val="0"/>
              </a:spcBef>
              <a:spcAft>
                <a:spcPts val="0"/>
              </a:spcAft>
              <a:buClr>
                <a:schemeClr val="lt1"/>
              </a:buClr>
              <a:buSzPts val="1400"/>
              <a:buFont typeface="Roboto Slab"/>
              <a:buChar char="●"/>
            </a:pPr>
            <a:r>
              <a:rPr lang="pt-BR">
                <a:solidFill>
                  <a:schemeClr val="lt1"/>
                </a:solidFill>
                <a:latin typeface="Roboto Slab"/>
                <a:ea typeface="Roboto Slab"/>
                <a:cs typeface="Roboto Slab"/>
                <a:sym typeface="Roboto Slab"/>
              </a:rPr>
              <a:t>Realidade Alternativa.</a:t>
            </a:r>
            <a:endParaRPr>
              <a:solidFill>
                <a:schemeClr val="lt1"/>
              </a:solidFill>
              <a:latin typeface="Roboto Slab"/>
              <a:ea typeface="Roboto Slab"/>
              <a:cs typeface="Roboto Slab"/>
              <a:sym typeface="Roboto Slab"/>
            </a:endParaRPr>
          </a:p>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t/>
            </a:r>
            <a:endParaRPr sz="1200"/>
          </a:p>
        </p:txBody>
      </p:sp>
      <p:pic>
        <p:nvPicPr>
          <p:cNvPr id="92" name="Google Shape;92;p18"/>
          <p:cNvPicPr preferRelativeResize="0"/>
          <p:nvPr/>
        </p:nvPicPr>
        <p:blipFill>
          <a:blip r:embed="rId3">
            <a:alphaModFix/>
          </a:blip>
          <a:stretch>
            <a:fillRect/>
          </a:stretch>
        </p:blipFill>
        <p:spPr>
          <a:xfrm>
            <a:off x="2205325" y="1652225"/>
            <a:ext cx="2366700" cy="2736900"/>
          </a:xfrm>
          <a:prstGeom prst="round2DiagRect">
            <a:avLst>
              <a:gd fmla="val 16667" name="adj1"/>
              <a:gd fmla="val 0" name="adj2"/>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idx="2" type="subTitle"/>
          </p:nvPr>
        </p:nvSpPr>
        <p:spPr>
          <a:xfrm>
            <a:off x="3049050" y="901525"/>
            <a:ext cx="30459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Realidade Virtual (RV).</a:t>
            </a:r>
            <a:endParaRPr b="1" sz="2000">
              <a:latin typeface="Roboto Slab"/>
              <a:ea typeface="Roboto Slab"/>
              <a:cs typeface="Roboto Slab"/>
              <a:sym typeface="Roboto Slab"/>
            </a:endParaRPr>
          </a:p>
        </p:txBody>
      </p:sp>
      <p:sp>
        <p:nvSpPr>
          <p:cNvPr id="98" name="Google Shape;98;p19"/>
          <p:cNvSpPr txBox="1"/>
          <p:nvPr/>
        </p:nvSpPr>
        <p:spPr>
          <a:xfrm>
            <a:off x="1423500" y="1715100"/>
            <a:ext cx="6880800" cy="27801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pt-BR">
                <a:solidFill>
                  <a:schemeClr val="lt1"/>
                </a:solidFill>
                <a:latin typeface="Roboto Slab"/>
                <a:ea typeface="Roboto Slab"/>
                <a:cs typeface="Roboto Slab"/>
                <a:sym typeface="Roboto Slab"/>
              </a:rPr>
              <a:t>A ideia de </a:t>
            </a:r>
            <a:r>
              <a:rPr b="1" lang="pt-BR">
                <a:solidFill>
                  <a:schemeClr val="lt1"/>
                </a:solidFill>
                <a:latin typeface="Roboto Slab"/>
                <a:ea typeface="Roboto Slab"/>
                <a:cs typeface="Roboto Slab"/>
                <a:sym typeface="Roboto Slab"/>
              </a:rPr>
              <a:t>Realidade Virtual</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RV</a:t>
            </a:r>
            <a:r>
              <a:rPr lang="pt-BR">
                <a:solidFill>
                  <a:schemeClr val="lt1"/>
                </a:solidFill>
                <a:latin typeface="Roboto Slab"/>
                <a:ea typeface="Roboto Slab"/>
                <a:cs typeface="Roboto Slab"/>
                <a:sym typeface="Roboto Slab"/>
              </a:rPr>
              <a:t>) parte da década de 1960, com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Ivan Sutherland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criando o primeiro sistema de </a:t>
            </a:r>
            <a:r>
              <a:rPr b="1" lang="pt-BR">
                <a:solidFill>
                  <a:schemeClr val="lt1"/>
                </a:solidFill>
                <a:latin typeface="Roboto Slab"/>
                <a:ea typeface="Roboto Slab"/>
                <a:cs typeface="Roboto Slab"/>
                <a:sym typeface="Roboto Slab"/>
              </a:rPr>
              <a:t>RV</a:t>
            </a:r>
            <a:r>
              <a:rPr lang="pt-BR">
                <a:solidFill>
                  <a:schemeClr val="lt1"/>
                </a:solidFill>
                <a:latin typeface="Roboto Slab"/>
                <a:ea typeface="Roboto Slab"/>
                <a:cs typeface="Roboto Slab"/>
                <a:sym typeface="Roboto Slab"/>
              </a:rPr>
              <a:t> chamado</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O Capacete de Visão</a:t>
            </a:r>
            <a:r>
              <a:rPr lang="pt-BR">
                <a:solidFill>
                  <a:schemeClr val="lt1"/>
                </a:solidFill>
                <a:latin typeface="Roboto Slab"/>
                <a:ea typeface="Roboto Slab"/>
                <a:cs typeface="Roboto Slab"/>
                <a:sym typeface="Roboto Slab"/>
              </a:rPr>
              <a:t>".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O objetivo é proporcionar uma experiência imersiva simulando ambientes virtuais através do uso de dispositivos como headsets, luvas ou controladores que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rastreiam os movimentos do usuário e exibem imagens estereoscópicas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em tempo real.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Frequentemente utilizado em jogos, treinamento médico e industrial, simulações de voo, turismo virtual, terapia de exposição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e design arquitetônico, entre outros.</a:t>
            </a:r>
            <a:endParaRPr>
              <a:solidFill>
                <a:schemeClr val="lt1"/>
              </a:solidFill>
              <a:latin typeface="Roboto Slab"/>
              <a:ea typeface="Roboto Slab"/>
              <a:cs typeface="Roboto Slab"/>
              <a:sym typeface="Roboto Slab"/>
            </a:endParaRPr>
          </a:p>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idx="2" type="subTitle"/>
          </p:nvPr>
        </p:nvSpPr>
        <p:spPr>
          <a:xfrm>
            <a:off x="3049050" y="750675"/>
            <a:ext cx="30459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Realidade Virtual (RV).</a:t>
            </a:r>
            <a:endParaRPr b="1" sz="2000">
              <a:latin typeface="Roboto Slab"/>
              <a:ea typeface="Roboto Slab"/>
              <a:cs typeface="Roboto Slab"/>
              <a:sym typeface="Roboto Slab"/>
            </a:endParaRPr>
          </a:p>
        </p:txBody>
      </p:sp>
      <p:pic>
        <p:nvPicPr>
          <p:cNvPr id="104" name="Google Shape;104;p20"/>
          <p:cNvPicPr preferRelativeResize="0"/>
          <p:nvPr/>
        </p:nvPicPr>
        <p:blipFill>
          <a:blip r:embed="rId3">
            <a:alphaModFix/>
          </a:blip>
          <a:stretch>
            <a:fillRect/>
          </a:stretch>
        </p:blipFill>
        <p:spPr>
          <a:xfrm>
            <a:off x="1714500" y="1429525"/>
            <a:ext cx="5715000" cy="2838600"/>
          </a:xfrm>
          <a:prstGeom prst="round2DiagRect">
            <a:avLst>
              <a:gd fmla="val 16667" name="adj1"/>
              <a:gd fmla="val 0" name="adj2"/>
            </a:avLst>
          </a:prstGeom>
          <a:noFill/>
          <a:ln>
            <a:noFill/>
          </a:ln>
        </p:spPr>
      </p:pic>
      <p:sp>
        <p:nvSpPr>
          <p:cNvPr id="105" name="Google Shape;105;p20"/>
          <p:cNvSpPr txBox="1"/>
          <p:nvPr/>
        </p:nvSpPr>
        <p:spPr>
          <a:xfrm>
            <a:off x="3939850" y="4268125"/>
            <a:ext cx="13185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900">
                <a:solidFill>
                  <a:schemeClr val="lt1"/>
                </a:solidFill>
                <a:latin typeface="Roboto Slab"/>
                <a:ea typeface="Roboto Slab"/>
                <a:cs typeface="Roboto Slab"/>
                <a:sym typeface="Roboto Slab"/>
              </a:rPr>
              <a:t>Sword of Damocles</a:t>
            </a:r>
            <a:endParaRPr sz="900">
              <a:solidFill>
                <a:schemeClr val="lt1"/>
              </a:solidFill>
              <a:latin typeface="Roboto Slab"/>
              <a:ea typeface="Roboto Slab"/>
              <a:cs typeface="Roboto Slab"/>
              <a:sym typeface="Roboto Slab"/>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idx="2" type="subTitle"/>
          </p:nvPr>
        </p:nvSpPr>
        <p:spPr>
          <a:xfrm>
            <a:off x="3133725" y="808125"/>
            <a:ext cx="35454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Realidade Diminuída (RD).</a:t>
            </a:r>
            <a:endParaRPr b="1" sz="2000">
              <a:latin typeface="Roboto Slab"/>
              <a:ea typeface="Roboto Slab"/>
              <a:cs typeface="Roboto Slab"/>
              <a:sym typeface="Roboto Slab"/>
            </a:endParaRPr>
          </a:p>
        </p:txBody>
      </p:sp>
      <p:sp>
        <p:nvSpPr>
          <p:cNvPr id="111" name="Google Shape;111;p21"/>
          <p:cNvSpPr txBox="1"/>
          <p:nvPr/>
        </p:nvSpPr>
        <p:spPr>
          <a:xfrm>
            <a:off x="1221225" y="1496950"/>
            <a:ext cx="7370400" cy="25806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pt-BR">
                <a:solidFill>
                  <a:schemeClr val="lt1"/>
                </a:solidFill>
                <a:latin typeface="Roboto Slab"/>
                <a:ea typeface="Roboto Slab"/>
                <a:cs typeface="Roboto Slab"/>
                <a:sym typeface="Roboto Slab"/>
              </a:rPr>
              <a:t>A </a:t>
            </a:r>
            <a:r>
              <a:rPr b="1" lang="pt-BR">
                <a:solidFill>
                  <a:schemeClr val="lt1"/>
                </a:solidFill>
                <a:latin typeface="Roboto Slab"/>
                <a:ea typeface="Roboto Slab"/>
                <a:cs typeface="Roboto Slab"/>
                <a:sym typeface="Roboto Slab"/>
              </a:rPr>
              <a:t>Realidade Diminuída</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RD</a:t>
            </a:r>
            <a:r>
              <a:rPr lang="pt-BR">
                <a:solidFill>
                  <a:schemeClr val="lt1"/>
                </a:solidFill>
                <a:latin typeface="Roboto Slab"/>
                <a:ea typeface="Roboto Slab"/>
                <a:cs typeface="Roboto Slab"/>
                <a:sym typeface="Roboto Slab"/>
              </a:rPr>
              <a:t>) é um conceito derivado da </a:t>
            </a:r>
            <a:r>
              <a:rPr b="1" lang="pt-BR">
                <a:solidFill>
                  <a:schemeClr val="lt1"/>
                </a:solidFill>
                <a:latin typeface="Roboto Slab"/>
                <a:ea typeface="Roboto Slab"/>
                <a:cs typeface="Roboto Slab"/>
                <a:sym typeface="Roboto Slab"/>
              </a:rPr>
              <a:t>Realidade Aumentada</a:t>
            </a:r>
            <a:r>
              <a:rPr lang="pt-BR">
                <a:solidFill>
                  <a:schemeClr val="lt1"/>
                </a:solidFill>
                <a:latin typeface="Roboto Slab"/>
                <a:ea typeface="Roboto Slab"/>
                <a:cs typeface="Roboto Slab"/>
                <a:sym typeface="Roboto Slab"/>
              </a:rPr>
              <a:t> (</a:t>
            </a:r>
            <a:r>
              <a:rPr b="1" lang="pt-BR">
                <a:solidFill>
                  <a:schemeClr val="lt1"/>
                </a:solidFill>
                <a:latin typeface="Roboto Slab"/>
                <a:ea typeface="Roboto Slab"/>
                <a:cs typeface="Roboto Slab"/>
                <a:sym typeface="Roboto Slab"/>
              </a:rPr>
              <a:t>RA</a:t>
            </a:r>
            <a:r>
              <a:rPr lang="pt-BR">
                <a:solidFill>
                  <a:schemeClr val="lt1"/>
                </a:solidFill>
                <a:latin typeface="Roboto Slab"/>
                <a:ea typeface="Roboto Slab"/>
                <a:cs typeface="Roboto Slab"/>
                <a:sym typeface="Roboto Slab"/>
              </a:rPr>
              <a:t>), que combina elementos do mundo real com elementos virtuais focando na experiência do mundo real enquanto adiciona informações úteis.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Sua origem está ligada à evolução da </a:t>
            </a:r>
            <a:r>
              <a:rPr b="1" lang="pt-BR">
                <a:solidFill>
                  <a:schemeClr val="lt1"/>
                </a:solidFill>
                <a:latin typeface="Roboto Slab"/>
                <a:ea typeface="Roboto Slab"/>
                <a:cs typeface="Roboto Slab"/>
                <a:sym typeface="Roboto Slab"/>
              </a:rPr>
              <a:t>RA</a:t>
            </a:r>
            <a:r>
              <a:rPr lang="pt-BR">
                <a:solidFill>
                  <a:schemeClr val="lt1"/>
                </a:solidFill>
                <a:latin typeface="Roboto Slab"/>
                <a:ea typeface="Roboto Slab"/>
                <a:cs typeface="Roboto Slab"/>
                <a:sym typeface="Roboto Slab"/>
              </a:rPr>
              <a:t> e à busca por integrar elementos digitais de forma contextual.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Utiliza de dispositivos como  smartphones, óculos ou outros visores para sobrepor informações digitais, como imagens, textos ou objetos virtuais no ambiente.</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Frequentemente utilizado em navegação urbana, assistência em tarefas cotidianas, educação interativa e manutenção industrial.</a:t>
            </a:r>
            <a:endParaRPr>
              <a:solidFill>
                <a:schemeClr val="lt1"/>
              </a:solidFill>
              <a:latin typeface="Roboto Slab"/>
              <a:ea typeface="Roboto Slab"/>
              <a:cs typeface="Roboto Slab"/>
              <a:sym typeface="Roboto Slab"/>
            </a:endParaRPr>
          </a:p>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descr="Research by Virginia Tech and Facebook http://chengao.vision/FGVC/&#10;Augmented Reality News https://www.reddit.com/r/AR_MR_XR/" id="116" name="Google Shape;116;p22" title="Diminished Reality">
            <a:hlinkClick r:id="rId3"/>
          </p:cNvPr>
          <p:cNvPicPr preferRelativeResize="0"/>
          <p:nvPr/>
        </p:nvPicPr>
        <p:blipFill>
          <a:blip r:embed="rId4">
            <a:alphaModFix/>
          </a:blip>
          <a:stretch>
            <a:fillRect/>
          </a:stretch>
        </p:blipFill>
        <p:spPr>
          <a:xfrm>
            <a:off x="1860175" y="1245025"/>
            <a:ext cx="5423650" cy="3050825"/>
          </a:xfrm>
          <a:prstGeom prst="rect">
            <a:avLst/>
          </a:prstGeom>
          <a:noFill/>
          <a:ln>
            <a:noFill/>
          </a:ln>
        </p:spPr>
      </p:pic>
      <p:sp>
        <p:nvSpPr>
          <p:cNvPr id="117" name="Google Shape;117;p22"/>
          <p:cNvSpPr txBox="1"/>
          <p:nvPr>
            <p:ph idx="2" type="subTitle"/>
          </p:nvPr>
        </p:nvSpPr>
        <p:spPr>
          <a:xfrm>
            <a:off x="2863975" y="650100"/>
            <a:ext cx="35454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Realidade Diminuída (RD).</a:t>
            </a:r>
            <a:endParaRPr b="1" sz="2000">
              <a:latin typeface="Roboto Slab"/>
              <a:ea typeface="Roboto Slab"/>
              <a:cs typeface="Roboto Slab"/>
              <a:sym typeface="Roboto Slab"/>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idx="2" type="subTitle"/>
          </p:nvPr>
        </p:nvSpPr>
        <p:spPr>
          <a:xfrm>
            <a:off x="3133725" y="1354075"/>
            <a:ext cx="3545400" cy="5280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852"/>
              <a:buNone/>
            </a:pPr>
            <a:r>
              <a:rPr b="1" lang="pt-BR" sz="2000">
                <a:latin typeface="Roboto Slab"/>
                <a:ea typeface="Roboto Slab"/>
                <a:cs typeface="Roboto Slab"/>
                <a:sym typeface="Roboto Slab"/>
              </a:rPr>
              <a:t>Realidade </a:t>
            </a:r>
            <a:r>
              <a:rPr b="1" lang="pt-BR" sz="2000">
                <a:latin typeface="Roboto Slab"/>
                <a:ea typeface="Roboto Slab"/>
                <a:cs typeface="Roboto Slab"/>
                <a:sym typeface="Roboto Slab"/>
              </a:rPr>
              <a:t>Aumentada</a:t>
            </a:r>
            <a:r>
              <a:rPr b="1" lang="pt-BR" sz="2000">
                <a:latin typeface="Roboto Slab"/>
                <a:ea typeface="Roboto Slab"/>
                <a:cs typeface="Roboto Slab"/>
                <a:sym typeface="Roboto Slab"/>
              </a:rPr>
              <a:t> (RA).</a:t>
            </a:r>
            <a:endParaRPr b="1" sz="2000">
              <a:latin typeface="Roboto Slab"/>
              <a:ea typeface="Roboto Slab"/>
              <a:cs typeface="Roboto Slab"/>
              <a:sym typeface="Roboto Slab"/>
            </a:endParaRPr>
          </a:p>
        </p:txBody>
      </p:sp>
      <p:sp>
        <p:nvSpPr>
          <p:cNvPr id="123" name="Google Shape;123;p23"/>
          <p:cNvSpPr txBox="1"/>
          <p:nvPr/>
        </p:nvSpPr>
        <p:spPr>
          <a:xfrm>
            <a:off x="1221225" y="1992625"/>
            <a:ext cx="7370400" cy="1743000"/>
          </a:xfrm>
          <a:prstGeom prst="rect">
            <a:avLst/>
          </a:prstGeom>
          <a:no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pt-BR">
                <a:solidFill>
                  <a:schemeClr val="lt1"/>
                </a:solidFill>
                <a:latin typeface="Roboto Slab"/>
                <a:ea typeface="Roboto Slab"/>
                <a:cs typeface="Roboto Slab"/>
                <a:sym typeface="Roboto Slab"/>
              </a:rPr>
              <a:t>Criada por Tom Caudell na década de  1990, busca a fusão de elementos do mundo real com elementos digitais para uma experiência harmoniosa.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Atualmente, RA é bastante aplicada em publicidade interativa por promover aprimoramento na visualização de produtos por meio de smartphones, </a:t>
            </a:r>
            <a:endParaRPr>
              <a:solidFill>
                <a:schemeClr val="lt1"/>
              </a:solidFill>
              <a:latin typeface="Roboto Slab"/>
              <a:ea typeface="Roboto Slab"/>
              <a:cs typeface="Roboto Slab"/>
              <a:sym typeface="Roboto Slab"/>
            </a:endParaRPr>
          </a:p>
          <a:p>
            <a:pPr indent="0" lvl="0" marL="0" rtl="0" algn="ctr">
              <a:spcBef>
                <a:spcPts val="0"/>
              </a:spcBef>
              <a:spcAft>
                <a:spcPts val="0"/>
              </a:spcAft>
              <a:buNone/>
            </a:pPr>
            <a:r>
              <a:rPr lang="pt-BR">
                <a:solidFill>
                  <a:schemeClr val="lt1"/>
                </a:solidFill>
                <a:latin typeface="Roboto Slab"/>
                <a:ea typeface="Roboto Slab"/>
                <a:cs typeface="Roboto Slab"/>
                <a:sym typeface="Roboto Slab"/>
              </a:rPr>
              <a:t>tablets ou óculos com câmeras capturam o ambiente ao redor.</a:t>
            </a:r>
            <a:endParaRPr>
              <a:solidFill>
                <a:schemeClr val="lt1"/>
              </a:solidFill>
              <a:latin typeface="Roboto Slab"/>
              <a:ea typeface="Roboto Slab"/>
              <a:cs typeface="Roboto Slab"/>
              <a:sym typeface="Roboto Slab"/>
            </a:endParaRPr>
          </a:p>
          <a:p>
            <a:pPr indent="0" lvl="0" marL="0" rtl="0" algn="l">
              <a:spcBef>
                <a:spcPts val="0"/>
              </a:spcBef>
              <a:spcAft>
                <a:spcPts val="0"/>
              </a:spcAft>
              <a:buNone/>
            </a:pPr>
            <a:r>
              <a:t/>
            </a:r>
            <a:endParaRPr>
              <a:solidFill>
                <a:schemeClr val="lt1"/>
              </a:solidFill>
              <a:latin typeface="Roboto Slab"/>
              <a:ea typeface="Roboto Slab"/>
              <a:cs typeface="Roboto Slab"/>
              <a:sym typeface="Roboto Slab"/>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